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  <p:sldMasterId id="2147483687" r:id="rId2"/>
    <p:sldMasterId id="2147483699" r:id="rId3"/>
  </p:sldMasterIdLst>
  <p:notesMasterIdLst>
    <p:notesMasterId r:id="rId20"/>
  </p:notesMasterIdLst>
  <p:sldIdLst>
    <p:sldId id="411" r:id="rId4"/>
    <p:sldId id="393" r:id="rId5"/>
    <p:sldId id="394" r:id="rId6"/>
    <p:sldId id="395" r:id="rId7"/>
    <p:sldId id="396" r:id="rId8"/>
    <p:sldId id="397" r:id="rId9"/>
    <p:sldId id="398" r:id="rId10"/>
    <p:sldId id="399" r:id="rId11"/>
    <p:sldId id="277" r:id="rId12"/>
    <p:sldId id="400" r:id="rId13"/>
    <p:sldId id="402" r:id="rId14"/>
    <p:sldId id="403" r:id="rId15"/>
    <p:sldId id="407" r:id="rId16"/>
    <p:sldId id="409" r:id="rId17"/>
    <p:sldId id="410" r:id="rId18"/>
    <p:sldId id="408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FF"/>
    <a:srgbClr val="FFFFCC"/>
    <a:srgbClr val="99FFCC"/>
    <a:srgbClr val="2A4F86"/>
    <a:srgbClr val="C0C0C0"/>
    <a:srgbClr val="8FAFE9"/>
    <a:srgbClr val="3E68D0"/>
    <a:srgbClr val="6C89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 autoAdjust="0"/>
  </p:normalViewPr>
  <p:slideViewPr>
    <p:cSldViewPr>
      <p:cViewPr>
        <p:scale>
          <a:sx n="80" d="100"/>
          <a:sy n="80" d="100"/>
        </p:scale>
        <p:origin x="-912" y="-7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1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12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7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2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12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5C676-73B9-47F3-97DD-B8CF3CB719F8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7CC6F8-2BBE-478B-8C9B-EA059A90D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87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"/>
          <p:cNvGrpSpPr>
            <a:grpSpLocks/>
          </p:cNvGrpSpPr>
          <p:nvPr userDrawn="1"/>
        </p:nvGrpSpPr>
        <p:grpSpPr bwMode="auto">
          <a:xfrm>
            <a:off x="26988" y="3175"/>
            <a:ext cx="9199562" cy="6911975"/>
            <a:chOff x="26988" y="3175"/>
            <a:chExt cx="9199562" cy="6911975"/>
          </a:xfrm>
        </p:grpSpPr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26988" y="38100"/>
              <a:ext cx="8686800" cy="6378575"/>
              <a:chOff x="88" y="192"/>
              <a:chExt cx="4512" cy="6261"/>
            </a:xfrm>
          </p:grpSpPr>
          <p:grpSp>
            <p:nvGrpSpPr>
              <p:cNvPr id="21" name="Group 7"/>
              <p:cNvGrpSpPr>
                <a:grpSpLocks/>
              </p:cNvGrpSpPr>
              <p:nvPr/>
            </p:nvGrpSpPr>
            <p:grpSpPr bwMode="auto">
              <a:xfrm>
                <a:off x="96" y="192"/>
                <a:ext cx="42" cy="6261"/>
                <a:chOff x="1248" y="816"/>
                <a:chExt cx="28" cy="3602"/>
              </a:xfrm>
            </p:grpSpPr>
            <p:sp>
              <p:nvSpPr>
                <p:cNvPr id="26" name="Line 4"/>
                <p:cNvSpPr>
                  <a:spLocks noChangeShapeType="1"/>
                </p:cNvSpPr>
                <p:nvPr/>
              </p:nvSpPr>
              <p:spPr bwMode="auto">
                <a:xfrm>
                  <a:off x="1248" y="816"/>
                  <a:ext cx="3" cy="3602"/>
                </a:xfrm>
                <a:prstGeom prst="line">
                  <a:avLst/>
                </a:prstGeom>
                <a:noFill/>
                <a:ln w="63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Line 5"/>
                <p:cNvSpPr>
                  <a:spLocks noChangeShapeType="1"/>
                </p:cNvSpPr>
                <p:nvPr/>
              </p:nvSpPr>
              <p:spPr bwMode="auto">
                <a:xfrm>
                  <a:off x="1264" y="843"/>
                  <a:ext cx="0" cy="1632"/>
                </a:xfrm>
                <a:prstGeom prst="line">
                  <a:avLst/>
                </a:prstGeom>
                <a:noFill/>
                <a:ln w="6350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Line 6"/>
                <p:cNvSpPr>
                  <a:spLocks noChangeShapeType="1"/>
                </p:cNvSpPr>
                <p:nvPr/>
              </p:nvSpPr>
              <p:spPr bwMode="auto">
                <a:xfrm>
                  <a:off x="1276" y="829"/>
                  <a:ext cx="0" cy="864"/>
                </a:xfrm>
                <a:prstGeom prst="line">
                  <a:avLst/>
                </a:prstGeom>
                <a:noFill/>
                <a:ln w="6350">
                  <a:solidFill>
                    <a:srgbClr val="0033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8"/>
              <p:cNvGrpSpPr>
                <a:grpSpLocks/>
              </p:cNvGrpSpPr>
              <p:nvPr/>
            </p:nvGrpSpPr>
            <p:grpSpPr bwMode="auto">
              <a:xfrm rot="16200000" flipH="1">
                <a:off x="2320" y="-2040"/>
                <a:ext cx="48" cy="4512"/>
                <a:chOff x="1248" y="816"/>
                <a:chExt cx="32" cy="2016"/>
              </a:xfrm>
            </p:grpSpPr>
            <p:sp>
              <p:nvSpPr>
                <p:cNvPr id="23" name="Line 9"/>
                <p:cNvSpPr>
                  <a:spLocks noChangeShapeType="1"/>
                </p:cNvSpPr>
                <p:nvPr/>
              </p:nvSpPr>
              <p:spPr bwMode="auto">
                <a:xfrm>
                  <a:off x="1248" y="816"/>
                  <a:ext cx="0" cy="2016"/>
                </a:xfrm>
                <a:prstGeom prst="line">
                  <a:avLst/>
                </a:prstGeom>
                <a:noFill/>
                <a:ln w="63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0"/>
                <p:cNvSpPr>
                  <a:spLocks noChangeShapeType="1"/>
                </p:cNvSpPr>
                <p:nvPr/>
              </p:nvSpPr>
              <p:spPr bwMode="auto">
                <a:xfrm>
                  <a:off x="1264" y="816"/>
                  <a:ext cx="0" cy="1632"/>
                </a:xfrm>
                <a:prstGeom prst="line">
                  <a:avLst/>
                </a:prstGeom>
                <a:noFill/>
                <a:ln w="6350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1"/>
                <p:cNvSpPr>
                  <a:spLocks noChangeShapeType="1"/>
                </p:cNvSpPr>
                <p:nvPr/>
              </p:nvSpPr>
              <p:spPr bwMode="auto">
                <a:xfrm>
                  <a:off x="1280" y="816"/>
                  <a:ext cx="0" cy="864"/>
                </a:xfrm>
                <a:prstGeom prst="line">
                  <a:avLst/>
                </a:prstGeom>
                <a:noFill/>
                <a:ln w="6350">
                  <a:solidFill>
                    <a:srgbClr val="0033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9" name="Group 13"/>
            <p:cNvGrpSpPr>
              <a:grpSpLocks/>
            </p:cNvGrpSpPr>
            <p:nvPr/>
          </p:nvGrpSpPr>
          <p:grpSpPr bwMode="auto">
            <a:xfrm rot="10800000">
              <a:off x="150813" y="268288"/>
              <a:ext cx="8921750" cy="6553200"/>
              <a:chOff x="36" y="156"/>
              <a:chExt cx="4565" cy="3540"/>
            </a:xfrm>
          </p:grpSpPr>
          <p:grpSp>
            <p:nvGrpSpPr>
              <p:cNvPr id="13" name="Group 14"/>
              <p:cNvGrpSpPr>
                <a:grpSpLocks/>
              </p:cNvGrpSpPr>
              <p:nvPr/>
            </p:nvGrpSpPr>
            <p:grpSpPr bwMode="auto">
              <a:xfrm>
                <a:off x="36" y="192"/>
                <a:ext cx="39" cy="3504"/>
                <a:chOff x="1208" y="816"/>
                <a:chExt cx="26" cy="2016"/>
              </a:xfrm>
            </p:grpSpPr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>
                  <a:off x="1208" y="816"/>
                  <a:ext cx="0" cy="2016"/>
                </a:xfrm>
                <a:prstGeom prst="line">
                  <a:avLst/>
                </a:prstGeom>
                <a:noFill/>
                <a:ln w="63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Line 16"/>
                <p:cNvSpPr>
                  <a:spLocks noChangeShapeType="1"/>
                </p:cNvSpPr>
                <p:nvPr/>
              </p:nvSpPr>
              <p:spPr bwMode="auto">
                <a:xfrm>
                  <a:off x="1222" y="865"/>
                  <a:ext cx="0" cy="1632"/>
                </a:xfrm>
                <a:prstGeom prst="line">
                  <a:avLst/>
                </a:prstGeom>
                <a:noFill/>
                <a:ln w="6350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17"/>
                <p:cNvSpPr>
                  <a:spLocks noChangeShapeType="1"/>
                </p:cNvSpPr>
                <p:nvPr/>
              </p:nvSpPr>
              <p:spPr bwMode="auto">
                <a:xfrm>
                  <a:off x="1234" y="890"/>
                  <a:ext cx="0" cy="864"/>
                </a:xfrm>
                <a:prstGeom prst="line">
                  <a:avLst/>
                </a:prstGeom>
                <a:noFill/>
                <a:ln w="6350">
                  <a:solidFill>
                    <a:srgbClr val="0033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18"/>
              <p:cNvGrpSpPr>
                <a:grpSpLocks/>
              </p:cNvGrpSpPr>
              <p:nvPr/>
            </p:nvGrpSpPr>
            <p:grpSpPr bwMode="auto">
              <a:xfrm rot="16200000" flipH="1">
                <a:off x="2324" y="-2079"/>
                <a:ext cx="42" cy="4512"/>
                <a:chOff x="1224" y="816"/>
                <a:chExt cx="28" cy="2016"/>
              </a:xfrm>
            </p:grpSpPr>
            <p:sp>
              <p:nvSpPr>
                <p:cNvPr id="15" name="Line 19"/>
                <p:cNvSpPr>
                  <a:spLocks noChangeShapeType="1"/>
                </p:cNvSpPr>
                <p:nvPr/>
              </p:nvSpPr>
              <p:spPr bwMode="auto">
                <a:xfrm>
                  <a:off x="1224" y="816"/>
                  <a:ext cx="0" cy="2016"/>
                </a:xfrm>
                <a:prstGeom prst="line">
                  <a:avLst/>
                </a:prstGeom>
                <a:noFill/>
                <a:ln w="63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" name="Line 20"/>
                <p:cNvSpPr>
                  <a:spLocks noChangeShapeType="1"/>
                </p:cNvSpPr>
                <p:nvPr/>
              </p:nvSpPr>
              <p:spPr bwMode="auto">
                <a:xfrm>
                  <a:off x="1236" y="816"/>
                  <a:ext cx="0" cy="1632"/>
                </a:xfrm>
                <a:prstGeom prst="line">
                  <a:avLst/>
                </a:prstGeom>
                <a:noFill/>
                <a:ln w="6350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" name="Line 21"/>
                <p:cNvSpPr>
                  <a:spLocks noChangeShapeType="1"/>
                </p:cNvSpPr>
                <p:nvPr/>
              </p:nvSpPr>
              <p:spPr bwMode="auto">
                <a:xfrm>
                  <a:off x="1252" y="816"/>
                  <a:ext cx="0" cy="864"/>
                </a:xfrm>
                <a:prstGeom prst="line">
                  <a:avLst/>
                </a:prstGeom>
                <a:noFill/>
                <a:ln w="6350">
                  <a:solidFill>
                    <a:srgbClr val="0033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pic>
          <p:nvPicPr>
            <p:cNvPr id="10" name="Picture 293" descr="7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63" y="6553200"/>
              <a:ext cx="261937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314" descr="blumen-pflanzen042[1]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8443913" y="6191250"/>
              <a:ext cx="782637" cy="723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0" descr="36_2_25"/>
            <p:cNvPicPr>
              <a:picLocks noChangeAspect="1" noChangeArrowheads="1" noCrop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85225" y="3175"/>
              <a:ext cx="363538" cy="374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2900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500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8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Company Name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158345-1324-4D09-9E8B-D8DAE06E91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54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Name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A71F6-CFF9-4720-B29F-EBCFA17C4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73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C2463-FC4D-4144-B49F-09E78464351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90129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5D6B-AB5C-44EE-8D77-2C10AE3BB33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D58A-F071-40D4-8585-FD54BB7E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016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5D6B-AB5C-44EE-8D77-2C10AE3BB33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D58A-F071-40D4-8585-FD54BB7E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8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5D6B-AB5C-44EE-8D77-2C10AE3BB33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D58A-F071-40D4-8585-FD54BB7E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15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5D6B-AB5C-44EE-8D77-2C10AE3BB33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D58A-F071-40D4-8585-FD54BB7E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57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5D6B-AB5C-44EE-8D77-2C10AE3BB33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D58A-F071-40D4-8585-FD54BB7E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5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57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5D6B-AB5C-44EE-8D77-2C10AE3BB33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D58A-F071-40D4-8585-FD54BB7E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7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5D6B-AB5C-44EE-8D77-2C10AE3BB33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D58A-F071-40D4-8585-FD54BB7E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787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5D6B-AB5C-44EE-8D77-2C10AE3BB33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D58A-F071-40D4-8585-FD54BB7E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3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5D6B-AB5C-44EE-8D77-2C10AE3BB33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D58A-F071-40D4-8585-FD54BB7E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14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2DE-2720-4B65-A008-4076FF53627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4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2DE-2720-4B65-A008-4076FF53627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90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2DE-2720-4B65-A008-4076FF53627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6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2DE-2720-4B65-A008-4076FF53627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25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2DE-2720-4B65-A008-4076FF53627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9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2DE-2720-4B65-A008-4076FF53627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398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42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2DE-2720-4B65-A008-4076FF53627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8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2DE-2720-4B65-A008-4076FF53627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9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2DE-2720-4B65-A008-4076FF53627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0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2DE-2720-4B65-A008-4076FF53627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2DE-2720-4B65-A008-4076FF53627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27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41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6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44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82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32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2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89F8F-B984-4BE4-982A-BC36883A4F18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"/>
          <p:cNvGrpSpPr>
            <a:grpSpLocks/>
          </p:cNvGrpSpPr>
          <p:nvPr userDrawn="1"/>
        </p:nvGrpSpPr>
        <p:grpSpPr bwMode="auto">
          <a:xfrm>
            <a:off x="26988" y="3175"/>
            <a:ext cx="9199562" cy="6911975"/>
            <a:chOff x="26988" y="3175"/>
            <a:chExt cx="9199562" cy="6911975"/>
          </a:xfrm>
        </p:grpSpPr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26988" y="38100"/>
              <a:ext cx="8686800" cy="6378575"/>
              <a:chOff x="88" y="192"/>
              <a:chExt cx="4512" cy="6261"/>
            </a:xfrm>
          </p:grpSpPr>
          <p:grpSp>
            <p:nvGrpSpPr>
              <p:cNvPr id="21" name="Group 7"/>
              <p:cNvGrpSpPr>
                <a:grpSpLocks/>
              </p:cNvGrpSpPr>
              <p:nvPr/>
            </p:nvGrpSpPr>
            <p:grpSpPr bwMode="auto">
              <a:xfrm>
                <a:off x="96" y="192"/>
                <a:ext cx="42" cy="6261"/>
                <a:chOff x="1248" y="816"/>
                <a:chExt cx="28" cy="3602"/>
              </a:xfrm>
            </p:grpSpPr>
            <p:sp>
              <p:nvSpPr>
                <p:cNvPr id="26" name="Line 4"/>
                <p:cNvSpPr>
                  <a:spLocks noChangeShapeType="1"/>
                </p:cNvSpPr>
                <p:nvPr/>
              </p:nvSpPr>
              <p:spPr bwMode="auto">
                <a:xfrm>
                  <a:off x="1248" y="816"/>
                  <a:ext cx="3" cy="3602"/>
                </a:xfrm>
                <a:prstGeom prst="line">
                  <a:avLst/>
                </a:prstGeom>
                <a:noFill/>
                <a:ln w="63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Line 5"/>
                <p:cNvSpPr>
                  <a:spLocks noChangeShapeType="1"/>
                </p:cNvSpPr>
                <p:nvPr/>
              </p:nvSpPr>
              <p:spPr bwMode="auto">
                <a:xfrm>
                  <a:off x="1264" y="843"/>
                  <a:ext cx="0" cy="1632"/>
                </a:xfrm>
                <a:prstGeom prst="line">
                  <a:avLst/>
                </a:prstGeom>
                <a:noFill/>
                <a:ln w="6350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Line 6"/>
                <p:cNvSpPr>
                  <a:spLocks noChangeShapeType="1"/>
                </p:cNvSpPr>
                <p:nvPr/>
              </p:nvSpPr>
              <p:spPr bwMode="auto">
                <a:xfrm>
                  <a:off x="1276" y="829"/>
                  <a:ext cx="0" cy="864"/>
                </a:xfrm>
                <a:prstGeom prst="line">
                  <a:avLst/>
                </a:prstGeom>
                <a:noFill/>
                <a:ln w="6350">
                  <a:solidFill>
                    <a:srgbClr val="0033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8"/>
              <p:cNvGrpSpPr>
                <a:grpSpLocks/>
              </p:cNvGrpSpPr>
              <p:nvPr/>
            </p:nvGrpSpPr>
            <p:grpSpPr bwMode="auto">
              <a:xfrm rot="16200000" flipH="1">
                <a:off x="2320" y="-2040"/>
                <a:ext cx="48" cy="4512"/>
                <a:chOff x="1248" y="816"/>
                <a:chExt cx="32" cy="2016"/>
              </a:xfrm>
            </p:grpSpPr>
            <p:sp>
              <p:nvSpPr>
                <p:cNvPr id="23" name="Line 9"/>
                <p:cNvSpPr>
                  <a:spLocks noChangeShapeType="1"/>
                </p:cNvSpPr>
                <p:nvPr/>
              </p:nvSpPr>
              <p:spPr bwMode="auto">
                <a:xfrm>
                  <a:off x="1248" y="816"/>
                  <a:ext cx="0" cy="2016"/>
                </a:xfrm>
                <a:prstGeom prst="line">
                  <a:avLst/>
                </a:prstGeom>
                <a:noFill/>
                <a:ln w="63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0"/>
                <p:cNvSpPr>
                  <a:spLocks noChangeShapeType="1"/>
                </p:cNvSpPr>
                <p:nvPr/>
              </p:nvSpPr>
              <p:spPr bwMode="auto">
                <a:xfrm>
                  <a:off x="1264" y="816"/>
                  <a:ext cx="0" cy="1632"/>
                </a:xfrm>
                <a:prstGeom prst="line">
                  <a:avLst/>
                </a:prstGeom>
                <a:noFill/>
                <a:ln w="6350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1"/>
                <p:cNvSpPr>
                  <a:spLocks noChangeShapeType="1"/>
                </p:cNvSpPr>
                <p:nvPr/>
              </p:nvSpPr>
              <p:spPr bwMode="auto">
                <a:xfrm>
                  <a:off x="1280" y="816"/>
                  <a:ext cx="0" cy="864"/>
                </a:xfrm>
                <a:prstGeom prst="line">
                  <a:avLst/>
                </a:prstGeom>
                <a:noFill/>
                <a:ln w="6350">
                  <a:solidFill>
                    <a:srgbClr val="0033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9" name="Group 13"/>
            <p:cNvGrpSpPr>
              <a:grpSpLocks/>
            </p:cNvGrpSpPr>
            <p:nvPr/>
          </p:nvGrpSpPr>
          <p:grpSpPr bwMode="auto">
            <a:xfrm rot="10800000">
              <a:off x="150813" y="268288"/>
              <a:ext cx="8921750" cy="6553200"/>
              <a:chOff x="36" y="156"/>
              <a:chExt cx="4565" cy="3540"/>
            </a:xfrm>
          </p:grpSpPr>
          <p:grpSp>
            <p:nvGrpSpPr>
              <p:cNvPr id="13" name="Group 14"/>
              <p:cNvGrpSpPr>
                <a:grpSpLocks/>
              </p:cNvGrpSpPr>
              <p:nvPr/>
            </p:nvGrpSpPr>
            <p:grpSpPr bwMode="auto">
              <a:xfrm>
                <a:off x="36" y="192"/>
                <a:ext cx="39" cy="3504"/>
                <a:chOff x="1208" y="816"/>
                <a:chExt cx="26" cy="2016"/>
              </a:xfrm>
            </p:grpSpPr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>
                  <a:off x="1208" y="816"/>
                  <a:ext cx="0" cy="2016"/>
                </a:xfrm>
                <a:prstGeom prst="line">
                  <a:avLst/>
                </a:prstGeom>
                <a:noFill/>
                <a:ln w="63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Line 16"/>
                <p:cNvSpPr>
                  <a:spLocks noChangeShapeType="1"/>
                </p:cNvSpPr>
                <p:nvPr/>
              </p:nvSpPr>
              <p:spPr bwMode="auto">
                <a:xfrm>
                  <a:off x="1222" y="865"/>
                  <a:ext cx="0" cy="1632"/>
                </a:xfrm>
                <a:prstGeom prst="line">
                  <a:avLst/>
                </a:prstGeom>
                <a:noFill/>
                <a:ln w="6350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17"/>
                <p:cNvSpPr>
                  <a:spLocks noChangeShapeType="1"/>
                </p:cNvSpPr>
                <p:nvPr/>
              </p:nvSpPr>
              <p:spPr bwMode="auto">
                <a:xfrm>
                  <a:off x="1234" y="890"/>
                  <a:ext cx="0" cy="864"/>
                </a:xfrm>
                <a:prstGeom prst="line">
                  <a:avLst/>
                </a:prstGeom>
                <a:noFill/>
                <a:ln w="6350">
                  <a:solidFill>
                    <a:srgbClr val="0033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18"/>
              <p:cNvGrpSpPr>
                <a:grpSpLocks/>
              </p:cNvGrpSpPr>
              <p:nvPr/>
            </p:nvGrpSpPr>
            <p:grpSpPr bwMode="auto">
              <a:xfrm rot="16200000" flipH="1">
                <a:off x="2324" y="-2079"/>
                <a:ext cx="42" cy="4512"/>
                <a:chOff x="1224" y="816"/>
                <a:chExt cx="28" cy="2016"/>
              </a:xfrm>
            </p:grpSpPr>
            <p:sp>
              <p:nvSpPr>
                <p:cNvPr id="15" name="Line 19"/>
                <p:cNvSpPr>
                  <a:spLocks noChangeShapeType="1"/>
                </p:cNvSpPr>
                <p:nvPr/>
              </p:nvSpPr>
              <p:spPr bwMode="auto">
                <a:xfrm>
                  <a:off x="1224" y="816"/>
                  <a:ext cx="0" cy="2016"/>
                </a:xfrm>
                <a:prstGeom prst="line">
                  <a:avLst/>
                </a:prstGeom>
                <a:noFill/>
                <a:ln w="63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" name="Line 20"/>
                <p:cNvSpPr>
                  <a:spLocks noChangeShapeType="1"/>
                </p:cNvSpPr>
                <p:nvPr/>
              </p:nvSpPr>
              <p:spPr bwMode="auto">
                <a:xfrm>
                  <a:off x="1236" y="816"/>
                  <a:ext cx="0" cy="1632"/>
                </a:xfrm>
                <a:prstGeom prst="line">
                  <a:avLst/>
                </a:prstGeom>
                <a:noFill/>
                <a:ln w="6350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" name="Line 21"/>
                <p:cNvSpPr>
                  <a:spLocks noChangeShapeType="1"/>
                </p:cNvSpPr>
                <p:nvPr/>
              </p:nvSpPr>
              <p:spPr bwMode="auto">
                <a:xfrm>
                  <a:off x="1252" y="816"/>
                  <a:ext cx="0" cy="864"/>
                </a:xfrm>
                <a:prstGeom prst="line">
                  <a:avLst/>
                </a:prstGeom>
                <a:noFill/>
                <a:ln w="6350">
                  <a:solidFill>
                    <a:srgbClr val="0033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pic>
          <p:nvPicPr>
            <p:cNvPr id="10" name="Picture 293" descr="7"/>
            <p:cNvPicPr>
              <a:picLocks noChangeAspect="1" noChangeArrowheads="1" noCrop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63" y="6553200"/>
              <a:ext cx="261937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314" descr="blumen-pflanzen042[1]"/>
            <p:cNvPicPr>
              <a:picLocks noChangeAspect="1" noChangeArrowheads="1" noCrop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8443913" y="6191250"/>
              <a:ext cx="782637" cy="723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0" descr="36_2_25"/>
            <p:cNvPicPr>
              <a:picLocks noChangeAspect="1" noChangeArrowheads="1" noCrop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85225" y="3175"/>
              <a:ext cx="363538" cy="374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51841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683" r:id="rId13"/>
    <p:sldLayoutId id="2147483724" r:id="rId14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F5D6B-AB5C-44EE-8D77-2C10AE3BB33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FD58A-F071-40D4-8585-FD54BB7E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56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F62DE-2720-4B65-A008-4076FF53627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82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2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2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3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3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3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audio" Target="../media/audio1.wav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33.bin"/><Relationship Id="rId9" Type="http://schemas.openxmlformats.org/officeDocument/2006/relationships/image" Target="../media/image2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image" Target="../media/image33.wmf"/><Relationship Id="rId3" Type="http://schemas.openxmlformats.org/officeDocument/2006/relationships/audio" Target="../media/audio1.wav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32.wmf"/><Relationship Id="rId5" Type="http://schemas.openxmlformats.org/officeDocument/2006/relationships/image" Target="../media/image12.wmf"/><Relationship Id="rId15" Type="http://schemas.openxmlformats.org/officeDocument/2006/relationships/image" Target="../media/image34.wmf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6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4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0.wmf"/><Relationship Id="rId3" Type="http://schemas.openxmlformats.org/officeDocument/2006/relationships/slide" Target="slide5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3.wmf"/><Relationship Id="rId4" Type="http://schemas.openxmlformats.org/officeDocument/2006/relationships/slide" Target="slide3.xml"/><Relationship Id="rId9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18.wmf"/><Relationship Id="rId3" Type="http://schemas.openxmlformats.org/officeDocument/2006/relationships/audio" Target="../media/audio1.wav"/><Relationship Id="rId7" Type="http://schemas.openxmlformats.org/officeDocument/2006/relationships/image" Target="../media/image20.wmf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.wmf"/><Relationship Id="rId20" Type="http://schemas.openxmlformats.org/officeDocument/2006/relationships/image" Target="../media/image19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19.bin"/><Relationship Id="rId4" Type="http://schemas.openxmlformats.org/officeDocument/2006/relationships/slide" Target="slide3.xml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5.wmf"/><Relationship Id="rId3" Type="http://schemas.openxmlformats.org/officeDocument/2006/relationships/audio" Target="../media/audio1.wav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4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2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10510"/>
            <a:ext cx="91440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THCS &amp;THPT LÊ LỢI </a:t>
            </a:r>
            <a:endParaRPr lang="en-US" sz="3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21" y="3861048"/>
            <a:ext cx="9144000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0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CHUYÊN 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:  </a:t>
            </a:r>
            <a:r>
              <a:rPr lang="en-US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DAO ĐỘNG </a:t>
            </a:r>
          </a:p>
          <a:p>
            <a:pPr algn="ctr"/>
            <a:r>
              <a:rPr lang="en-US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SÓNG ĐIỆN TỪ</a:t>
            </a:r>
            <a:endParaRPr lang="en-US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87624" y="6256476"/>
            <a:ext cx="6336704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 : NGUYỄN KIM PHỤNG </a:t>
            </a:r>
            <a:endParaRPr lang="en-US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59081" y="980728"/>
            <a:ext cx="8817956" cy="249458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ÔN LUYỆN THI </a:t>
            </a:r>
          </a:p>
          <a:p>
            <a:pPr algn="ctr"/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THPT QUỐC GIA 2020</a:t>
            </a:r>
          </a:p>
          <a:p>
            <a:pPr algn="ctr"/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MÔN : VẬT LÍ</a:t>
            </a:r>
            <a:endParaRPr lang="en-US" sz="4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4" name="Picture 5" descr="Description: F:\Hinh truong\LOGO 2014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79" y="77693"/>
            <a:ext cx="1393194" cy="1396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38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mc="http://schemas.openxmlformats.org/markup-compatibility/2006" xmlns:a14="http://schemas.microsoft.com/office/drawing/2010/main" xmlns="" xmlns:a16="http://schemas.microsoft.com/office/drawing/2014/main" id="{5F6FB48B-97BF-4721-9FE5-3DAA416559B9}"/>
              </a:ext>
            </a:extLst>
          </p:cNvPr>
          <p:cNvSpPr/>
          <p:nvPr/>
        </p:nvSpPr>
        <p:spPr>
          <a:xfrm>
            <a:off x="252003" y="185691"/>
            <a:ext cx="8656842" cy="107721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Trong mạch dao động LC lí tưởng thì dòng điện trong mạch: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9218893"/>
              </p:ext>
            </p:extLst>
          </p:nvPr>
        </p:nvGraphicFramePr>
        <p:xfrm>
          <a:off x="2438400" y="26162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4" name="Equation" r:id="rId4" imgW="914400" imgH="179640" progId="Equation.DSMT4">
                  <p:embed/>
                </p:oleObj>
              </mc:Choice>
              <mc:Fallback>
                <p:oleObj name="Equation" r:id="rId4" imgW="914400" imgH="179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38400" y="2616200"/>
                        <a:ext cx="914400" cy="179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" name="AutoShape 53"/>
          <p:cNvSpPr>
            <a:spLocks noChangeArrowheads="1"/>
          </p:cNvSpPr>
          <p:nvPr/>
        </p:nvSpPr>
        <p:spPr bwMode="gray">
          <a:xfrm>
            <a:off x="276795" y="1902445"/>
            <a:ext cx="8543677" cy="604837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19050">
            <a:solidFill>
              <a:srgbClr val="00808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tụ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2F22D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" name="AutoShape 54"/>
          <p:cNvSpPr>
            <a:spLocks noChangeArrowheads="1"/>
          </p:cNvSpPr>
          <p:nvPr/>
        </p:nvSpPr>
        <p:spPr bwMode="gray">
          <a:xfrm>
            <a:off x="382188" y="1975730"/>
            <a:ext cx="949452" cy="458266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A</a:t>
            </a:r>
          </a:p>
        </p:txBody>
      </p:sp>
      <p:sp>
        <p:nvSpPr>
          <p:cNvPr id="134" name="AutoShape 55"/>
          <p:cNvSpPr>
            <a:spLocks noChangeArrowheads="1"/>
          </p:cNvSpPr>
          <p:nvPr/>
        </p:nvSpPr>
        <p:spPr bwMode="gray">
          <a:xfrm>
            <a:off x="141954" y="3068960"/>
            <a:ext cx="8678517" cy="604838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tụ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5" name="AutoShape 56"/>
          <p:cNvSpPr>
            <a:spLocks noChangeArrowheads="1"/>
          </p:cNvSpPr>
          <p:nvPr/>
        </p:nvSpPr>
        <p:spPr bwMode="gray">
          <a:xfrm>
            <a:off x="252003" y="3107765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B</a:t>
            </a:r>
          </a:p>
        </p:txBody>
      </p:sp>
      <p:sp>
        <p:nvSpPr>
          <p:cNvPr id="146" name="AutoShape 57"/>
          <p:cNvSpPr>
            <a:spLocks noChangeArrowheads="1"/>
          </p:cNvSpPr>
          <p:nvPr/>
        </p:nvSpPr>
        <p:spPr bwMode="gray">
          <a:xfrm>
            <a:off x="207985" y="4293096"/>
            <a:ext cx="8612485" cy="604838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trễ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π/2 so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tụ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7" name="AutoShape 58"/>
          <p:cNvSpPr>
            <a:spLocks noChangeArrowheads="1"/>
          </p:cNvSpPr>
          <p:nvPr/>
        </p:nvSpPr>
        <p:spPr bwMode="gray">
          <a:xfrm>
            <a:off x="284988" y="4347865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C</a:t>
            </a:r>
          </a:p>
        </p:txBody>
      </p:sp>
      <p:sp>
        <p:nvSpPr>
          <p:cNvPr id="158" name="AutoShape 59"/>
          <p:cNvSpPr>
            <a:spLocks noChangeArrowheads="1"/>
          </p:cNvSpPr>
          <p:nvPr/>
        </p:nvSpPr>
        <p:spPr bwMode="gray">
          <a:xfrm>
            <a:off x="141954" y="5568891"/>
            <a:ext cx="8528782" cy="604837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π/2 so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tụ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9" name="AutoShape 60"/>
          <p:cNvSpPr>
            <a:spLocks noChangeArrowheads="1"/>
          </p:cNvSpPr>
          <p:nvPr/>
        </p:nvSpPr>
        <p:spPr bwMode="gray">
          <a:xfrm>
            <a:off x="252003" y="5608562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D</a:t>
            </a:r>
          </a:p>
        </p:txBody>
      </p:sp>
      <p:sp>
        <p:nvSpPr>
          <p:cNvPr id="15" name="Oval 14"/>
          <p:cNvSpPr/>
          <p:nvPr/>
        </p:nvSpPr>
        <p:spPr>
          <a:xfrm>
            <a:off x="382188" y="5563805"/>
            <a:ext cx="648072" cy="58481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880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</p:childTnLst>
        </p:cTn>
      </p:par>
    </p:tnLst>
    <p:bldLst>
      <p:bldP spid="74" grpId="0" animBg="1"/>
      <p:bldP spid="122" grpId="0" animBg="1"/>
      <p:bldP spid="123" grpId="0" animBg="1"/>
      <p:bldP spid="134" grpId="0" animBg="1"/>
      <p:bldP spid="135" grpId="0" animBg="1"/>
      <p:bldP spid="146" grpId="0" animBg="1"/>
      <p:bldP spid="147" grpId="0" animBg="1"/>
      <p:bldP spid="158" grpId="0" animBg="1"/>
      <p:bldP spid="159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ction Button: Home 24">
            <a:hlinkClick r:id="" action="ppaction://hlinkshowjump?jump=firstslide" highlightClick="1"/>
          </p:cNvPr>
          <p:cNvSpPr/>
          <p:nvPr/>
        </p:nvSpPr>
        <p:spPr>
          <a:xfrm>
            <a:off x="121699" y="81271"/>
            <a:ext cx="360040" cy="26493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mc="http://schemas.openxmlformats.org/markup-compatibility/2006" xmlns:a14="http://schemas.microsoft.com/office/drawing/2010/main" xmlns="" xmlns:a16="http://schemas.microsoft.com/office/drawing/2014/main" id="{5F6FB48B-97BF-4721-9FE5-3DAA416559B9}"/>
              </a:ext>
            </a:extLst>
          </p:cNvPr>
          <p:cNvSpPr/>
          <p:nvPr/>
        </p:nvSpPr>
        <p:spPr>
          <a:xfrm>
            <a:off x="122483" y="81271"/>
            <a:ext cx="8656842" cy="255454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3200" b="1" dirty="0">
                <a:latin typeface="Times New Roman" pitchFamily="18" charset="0"/>
                <a:cs typeface="Times New Roman" pitchFamily="18" charset="0"/>
              </a:rPr>
              <a:t>Câu 7</a:t>
            </a:r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it-IT" sz="3200" dirty="0">
                <a:latin typeface="Times New Roman" pitchFamily="18" charset="0"/>
                <a:cs typeface="Times New Roman" pitchFamily="18" charset="0"/>
              </a:rPr>
              <a:t>Một sóng điện từ truyền qua điểm M trong không gian.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E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0,25B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  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9959681"/>
              </p:ext>
            </p:extLst>
          </p:nvPr>
        </p:nvGraphicFramePr>
        <p:xfrm>
          <a:off x="2438400" y="26162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9" name="Equation" r:id="rId4" imgW="914400" imgH="179640" progId="Equation.DSMT4">
                  <p:embed/>
                </p:oleObj>
              </mc:Choice>
              <mc:Fallback>
                <p:oleObj name="Equation" r:id="rId4" imgW="914400" imgH="179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38400" y="2616200"/>
                        <a:ext cx="914400" cy="179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" name="AutoShape 53"/>
          <p:cNvSpPr>
            <a:spLocks noChangeArrowheads="1"/>
          </p:cNvSpPr>
          <p:nvPr/>
        </p:nvSpPr>
        <p:spPr bwMode="gray">
          <a:xfrm>
            <a:off x="228584" y="4743706"/>
            <a:ext cx="3288828" cy="701518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19050">
            <a:solidFill>
              <a:srgbClr val="00808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0,5E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dirty="0"/>
              <a:t>	</a:t>
            </a:r>
            <a:endParaRPr lang="en-US" sz="3200" dirty="0">
              <a:solidFill>
                <a:srgbClr val="2F22D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" name="AutoShape 54"/>
          <p:cNvSpPr>
            <a:spLocks noChangeArrowheads="1"/>
          </p:cNvSpPr>
          <p:nvPr/>
        </p:nvSpPr>
        <p:spPr bwMode="gray">
          <a:xfrm>
            <a:off x="309613" y="4803009"/>
            <a:ext cx="898612" cy="469174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A</a:t>
            </a:r>
          </a:p>
        </p:txBody>
      </p:sp>
      <p:sp>
        <p:nvSpPr>
          <p:cNvPr id="134" name="AutoShape 55"/>
          <p:cNvSpPr>
            <a:spLocks noChangeArrowheads="1"/>
          </p:cNvSpPr>
          <p:nvPr/>
        </p:nvSpPr>
        <p:spPr bwMode="gray">
          <a:xfrm>
            <a:off x="5340780" y="4749512"/>
            <a:ext cx="3288829" cy="604838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0,25E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dirty="0"/>
              <a:t>	</a:t>
            </a:r>
            <a:endParaRPr lang="en-US" sz="3200" b="1" dirty="0">
              <a:solidFill>
                <a:srgbClr val="2F22DE"/>
              </a:solidFill>
              <a:latin typeface="VNI-Avo" pitchFamily="2" charset="0"/>
            </a:endParaRPr>
          </a:p>
        </p:txBody>
      </p:sp>
      <p:sp>
        <p:nvSpPr>
          <p:cNvPr id="135" name="AutoShape 56"/>
          <p:cNvSpPr>
            <a:spLocks noChangeArrowheads="1"/>
          </p:cNvSpPr>
          <p:nvPr/>
        </p:nvSpPr>
        <p:spPr bwMode="gray">
          <a:xfrm>
            <a:off x="5381477" y="4804526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B</a:t>
            </a:r>
          </a:p>
        </p:txBody>
      </p:sp>
      <p:sp>
        <p:nvSpPr>
          <p:cNvPr id="146" name="AutoShape 57"/>
          <p:cNvSpPr>
            <a:spLocks noChangeArrowheads="1"/>
          </p:cNvSpPr>
          <p:nvPr/>
        </p:nvSpPr>
        <p:spPr bwMode="gray">
          <a:xfrm>
            <a:off x="217231" y="5826082"/>
            <a:ext cx="3267266" cy="641949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2E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	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7" name="AutoShape 58"/>
          <p:cNvSpPr>
            <a:spLocks noChangeArrowheads="1"/>
          </p:cNvSpPr>
          <p:nvPr/>
        </p:nvSpPr>
        <p:spPr bwMode="gray">
          <a:xfrm>
            <a:off x="250158" y="5935619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C</a:t>
            </a:r>
          </a:p>
        </p:txBody>
      </p:sp>
      <p:sp>
        <p:nvSpPr>
          <p:cNvPr id="158" name="AutoShape 59"/>
          <p:cNvSpPr>
            <a:spLocks noChangeArrowheads="1"/>
          </p:cNvSpPr>
          <p:nvPr/>
        </p:nvSpPr>
        <p:spPr bwMode="gray">
          <a:xfrm>
            <a:off x="5364088" y="5826082"/>
            <a:ext cx="3268823" cy="604837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r>
              <a:rPr lang="en-US" sz="3200" dirty="0"/>
              <a:t> 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dirty="0"/>
              <a:t>	</a:t>
            </a:r>
          </a:p>
        </p:txBody>
      </p:sp>
      <p:sp>
        <p:nvSpPr>
          <p:cNvPr id="159" name="AutoShape 60"/>
          <p:cNvSpPr>
            <a:spLocks noChangeArrowheads="1"/>
          </p:cNvSpPr>
          <p:nvPr/>
        </p:nvSpPr>
        <p:spPr bwMode="gray">
          <a:xfrm>
            <a:off x="5468919" y="5880850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D</a:t>
            </a:r>
          </a:p>
        </p:txBody>
      </p:sp>
      <p:sp>
        <p:nvSpPr>
          <p:cNvPr id="15" name="Oval 14"/>
          <p:cNvSpPr/>
          <p:nvPr/>
        </p:nvSpPr>
        <p:spPr>
          <a:xfrm>
            <a:off x="5514641" y="4749512"/>
            <a:ext cx="648072" cy="58481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21699" y="3068960"/>
            <a:ext cx="8842004" cy="107721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sóng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dao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pha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032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</p:childTnLst>
        </p:cTn>
      </p:par>
    </p:tnLst>
    <p:bldLst>
      <p:bldP spid="74" grpId="0" animBg="1"/>
      <p:bldP spid="122" grpId="0" animBg="1"/>
      <p:bldP spid="123" grpId="0" animBg="1"/>
      <p:bldP spid="134" grpId="0" animBg="1"/>
      <p:bldP spid="135" grpId="0" animBg="1"/>
      <p:bldP spid="146" grpId="0" animBg="1"/>
      <p:bldP spid="147" grpId="0" animBg="1"/>
      <p:bldP spid="158" grpId="0" animBg="1"/>
      <p:bldP spid="159" grpId="0" animBg="1"/>
      <p:bldP spid="15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mc="http://schemas.openxmlformats.org/markup-compatibility/2006" xmlns:a14="http://schemas.microsoft.com/office/drawing/2010/main" xmlns="" xmlns:a16="http://schemas.microsoft.com/office/drawing/2014/main" id="{5F6FB48B-97BF-4721-9FE5-3DAA416559B9}"/>
              </a:ext>
            </a:extLst>
          </p:cNvPr>
          <p:cNvSpPr/>
          <p:nvPr/>
        </p:nvSpPr>
        <p:spPr>
          <a:xfrm>
            <a:off x="252003" y="185691"/>
            <a:ext cx="8656842" cy="107721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nl-NL" sz="3200" b="1" dirty="0">
                <a:latin typeface="Times New Roman" pitchFamily="18" charset="0"/>
                <a:cs typeface="Times New Roman" pitchFamily="18" charset="0"/>
              </a:rPr>
              <a:t>Câu 8</a:t>
            </a:r>
            <a:r>
              <a:rPr lang="nl-NL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nl-NL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3200" dirty="0">
                <a:latin typeface="Times New Roman" pitchFamily="18" charset="0"/>
                <a:cs typeface="Times New Roman" pitchFamily="18" charset="0"/>
              </a:rPr>
              <a:t>Sóng nào sau đây </a:t>
            </a:r>
            <a:r>
              <a:rPr lang="nl-NL" sz="3200" b="1" dirty="0">
                <a:latin typeface="Times New Roman" pitchFamily="18" charset="0"/>
                <a:cs typeface="Times New Roman" pitchFamily="18" charset="0"/>
              </a:rPr>
              <a:t>không phải </a:t>
            </a:r>
            <a:r>
              <a:rPr lang="nl-NL" sz="3200" dirty="0">
                <a:latin typeface="Times New Roman" pitchFamily="18" charset="0"/>
                <a:cs typeface="Times New Roman" pitchFamily="18" charset="0"/>
              </a:rPr>
              <a:t>là sóng điện </a:t>
            </a:r>
            <a:r>
              <a:rPr lang="nl-NL" sz="3200" dirty="0" smtClean="0">
                <a:latin typeface="Times New Roman" pitchFamily="18" charset="0"/>
                <a:cs typeface="Times New Roman" pitchFamily="18" charset="0"/>
              </a:rPr>
              <a:t>từ 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769164"/>
              </p:ext>
            </p:extLst>
          </p:nvPr>
        </p:nvGraphicFramePr>
        <p:xfrm>
          <a:off x="2438400" y="26162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8" name="Equation" r:id="rId4" imgW="914400" imgH="179640" progId="Equation.DSMT4">
                  <p:embed/>
                </p:oleObj>
              </mc:Choice>
              <mc:Fallback>
                <p:oleObj name="Equation" r:id="rId4" imgW="914400" imgH="179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38400" y="2616200"/>
                        <a:ext cx="914400" cy="179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" name="AutoShape 53"/>
          <p:cNvSpPr>
            <a:spLocks noChangeArrowheads="1"/>
          </p:cNvSpPr>
          <p:nvPr/>
        </p:nvSpPr>
        <p:spPr bwMode="gray">
          <a:xfrm>
            <a:off x="276795" y="1628801"/>
            <a:ext cx="5807373" cy="792088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19050">
            <a:solidFill>
              <a:srgbClr val="00808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l-NL" sz="3200" dirty="0" smtClean="0"/>
              <a:t> </a:t>
            </a:r>
            <a:r>
              <a:rPr lang="nl-NL" sz="3200" dirty="0" smtClean="0">
                <a:latin typeface="Times New Roman" pitchFamily="18" charset="0"/>
                <a:cs typeface="Times New Roman" pitchFamily="18" charset="0"/>
              </a:rPr>
              <a:t>Sóng </a:t>
            </a:r>
            <a:r>
              <a:rPr lang="nl-NL" sz="3200" dirty="0">
                <a:latin typeface="Times New Roman" pitchFamily="18" charset="0"/>
                <a:cs typeface="Times New Roman" pitchFamily="18" charset="0"/>
              </a:rPr>
              <a:t>AM của radio</a:t>
            </a:r>
            <a:endParaRPr lang="en-US" sz="3200" dirty="0">
              <a:solidFill>
                <a:srgbClr val="2F22D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" name="AutoShape 54"/>
          <p:cNvSpPr>
            <a:spLocks noChangeArrowheads="1"/>
          </p:cNvSpPr>
          <p:nvPr/>
        </p:nvSpPr>
        <p:spPr bwMode="gray">
          <a:xfrm>
            <a:off x="391508" y="1809459"/>
            <a:ext cx="855947" cy="517164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A</a:t>
            </a:r>
          </a:p>
        </p:txBody>
      </p:sp>
      <p:sp>
        <p:nvSpPr>
          <p:cNvPr id="134" name="AutoShape 55"/>
          <p:cNvSpPr>
            <a:spLocks noChangeArrowheads="1"/>
          </p:cNvSpPr>
          <p:nvPr/>
        </p:nvSpPr>
        <p:spPr bwMode="gray">
          <a:xfrm>
            <a:off x="237203" y="2780928"/>
            <a:ext cx="5846965" cy="892870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r>
              <a:rPr lang="nl-NL" sz="3200" dirty="0" smtClean="0"/>
              <a:t> </a:t>
            </a:r>
            <a:r>
              <a:rPr lang="nl-NL" sz="3200" dirty="0" smtClean="0">
                <a:latin typeface="Times New Roman" pitchFamily="18" charset="0"/>
                <a:cs typeface="Times New Roman" pitchFamily="18" charset="0"/>
              </a:rPr>
              <a:t>Sóng </a:t>
            </a:r>
            <a:r>
              <a:rPr lang="nl-NL" sz="3200" dirty="0">
                <a:latin typeface="Times New Roman" pitchFamily="18" charset="0"/>
                <a:cs typeface="Times New Roman" pitchFamily="18" charset="0"/>
              </a:rPr>
              <a:t>điện thoại di động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AutoShape 56"/>
          <p:cNvSpPr>
            <a:spLocks noChangeArrowheads="1"/>
          </p:cNvSpPr>
          <p:nvPr/>
        </p:nvSpPr>
        <p:spPr bwMode="gray">
          <a:xfrm>
            <a:off x="307089" y="2979713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B</a:t>
            </a:r>
          </a:p>
        </p:txBody>
      </p:sp>
      <p:sp>
        <p:nvSpPr>
          <p:cNvPr id="146" name="AutoShape 57"/>
          <p:cNvSpPr>
            <a:spLocks noChangeArrowheads="1"/>
          </p:cNvSpPr>
          <p:nvPr/>
        </p:nvSpPr>
        <p:spPr bwMode="gray">
          <a:xfrm>
            <a:off x="217046" y="4077071"/>
            <a:ext cx="5867122" cy="818909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l-NL" sz="3200" dirty="0" smtClean="0"/>
              <a:t>  </a:t>
            </a:r>
            <a:r>
              <a:rPr lang="nl-NL" sz="3200" dirty="0" smtClean="0">
                <a:latin typeface="Times New Roman" pitchFamily="18" charset="0"/>
                <a:cs typeface="Times New Roman" pitchFamily="18" charset="0"/>
              </a:rPr>
              <a:t>Sóng </a:t>
            </a:r>
            <a:r>
              <a:rPr lang="nl-NL" sz="3200" dirty="0">
                <a:latin typeface="Times New Roman" pitchFamily="18" charset="0"/>
                <a:cs typeface="Times New Roman" pitchFamily="18" charset="0"/>
              </a:rPr>
              <a:t>truyền hình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7" name="AutoShape 58"/>
          <p:cNvSpPr>
            <a:spLocks noChangeArrowheads="1"/>
          </p:cNvSpPr>
          <p:nvPr/>
        </p:nvSpPr>
        <p:spPr bwMode="gray">
          <a:xfrm>
            <a:off x="284988" y="4180772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C</a:t>
            </a:r>
          </a:p>
        </p:txBody>
      </p:sp>
      <p:sp>
        <p:nvSpPr>
          <p:cNvPr id="158" name="AutoShape 59"/>
          <p:cNvSpPr>
            <a:spLocks noChangeArrowheads="1"/>
          </p:cNvSpPr>
          <p:nvPr/>
        </p:nvSpPr>
        <p:spPr bwMode="gray">
          <a:xfrm>
            <a:off x="187920" y="5373217"/>
            <a:ext cx="5896248" cy="800512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r>
              <a:rPr lang="nl-NL" sz="3200" dirty="0" smtClean="0"/>
              <a:t>  </a:t>
            </a:r>
            <a:r>
              <a:rPr lang="nl-NL" sz="3200" dirty="0" smtClean="0">
                <a:latin typeface="Times New Roman" pitchFamily="18" charset="0"/>
                <a:cs typeface="Times New Roman" pitchFamily="18" charset="0"/>
              </a:rPr>
              <a:t>Sóng </a:t>
            </a:r>
            <a:r>
              <a:rPr lang="nl-NL" sz="3200" dirty="0">
                <a:latin typeface="Times New Roman" pitchFamily="18" charset="0"/>
                <a:cs typeface="Times New Roman" pitchFamily="18" charset="0"/>
              </a:rPr>
              <a:t>siêu âm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AutoShape 60"/>
          <p:cNvSpPr>
            <a:spLocks noChangeArrowheads="1"/>
          </p:cNvSpPr>
          <p:nvPr/>
        </p:nvSpPr>
        <p:spPr bwMode="gray">
          <a:xfrm>
            <a:off x="323735" y="5559384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D</a:t>
            </a:r>
          </a:p>
        </p:txBody>
      </p:sp>
      <p:sp>
        <p:nvSpPr>
          <p:cNvPr id="15" name="Oval 14"/>
          <p:cNvSpPr/>
          <p:nvPr/>
        </p:nvSpPr>
        <p:spPr>
          <a:xfrm>
            <a:off x="418152" y="5514627"/>
            <a:ext cx="648072" cy="58481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37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</p:childTnLst>
        </p:cTn>
      </p:par>
    </p:tnLst>
    <p:bldLst>
      <p:bldP spid="74" grpId="0" animBg="1"/>
      <p:bldP spid="122" grpId="0" animBg="1"/>
      <p:bldP spid="123" grpId="0" animBg="1"/>
      <p:bldP spid="134" grpId="0" animBg="1"/>
      <p:bldP spid="135" grpId="0" animBg="1"/>
      <p:bldP spid="146" grpId="0" animBg="1"/>
      <p:bldP spid="147" grpId="0" animBg="1"/>
      <p:bldP spid="158" grpId="0" animBg="1"/>
      <p:bldP spid="159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mc="http://schemas.openxmlformats.org/markup-compatibility/2006" xmlns:a14="http://schemas.microsoft.com/office/drawing/2010/main" xmlns="" xmlns:a16="http://schemas.microsoft.com/office/drawing/2014/main" id="{5F6FB48B-97BF-4721-9FE5-3DAA416559B9}"/>
              </a:ext>
            </a:extLst>
          </p:cNvPr>
          <p:cNvSpPr/>
          <p:nvPr/>
        </p:nvSpPr>
        <p:spPr>
          <a:xfrm>
            <a:off x="252003" y="185691"/>
            <a:ext cx="8656842" cy="107721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nl-NL" sz="3200" b="1" dirty="0"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nl-NL" sz="3200" b="1" dirty="0" smtClean="0">
                <a:latin typeface="Times New Roman" pitchFamily="18" charset="0"/>
                <a:cs typeface="Times New Roman" pitchFamily="18" charset="0"/>
              </a:rPr>
              <a:t>9: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dirty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sóng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9967576"/>
              </p:ext>
            </p:extLst>
          </p:nvPr>
        </p:nvGraphicFramePr>
        <p:xfrm>
          <a:off x="2438400" y="26162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0" name="Equation" r:id="rId4" imgW="914400" imgH="179640" progId="Equation.DSMT4">
                  <p:embed/>
                </p:oleObj>
              </mc:Choice>
              <mc:Fallback>
                <p:oleObj name="Equation" r:id="rId4" imgW="914400" imgH="179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38400" y="2616200"/>
                        <a:ext cx="914400" cy="179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" name="AutoShape 53"/>
          <p:cNvSpPr>
            <a:spLocks noChangeArrowheads="1"/>
          </p:cNvSpPr>
          <p:nvPr/>
        </p:nvSpPr>
        <p:spPr bwMode="gray">
          <a:xfrm>
            <a:off x="209985" y="1413414"/>
            <a:ext cx="8632050" cy="1223497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19050">
            <a:solidFill>
              <a:srgbClr val="00808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Sóng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 smtClean="0">
                <a:latin typeface="Times New Roman" pitchFamily="18" charset="0"/>
                <a:cs typeface="Times New Roman" pitchFamily="18" charset="0"/>
              </a:rPr>
              <a:t>môi</a:t>
            </a:r>
            <a:endParaRPr lang="es-ES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s-ES" sz="3200" dirty="0"/>
              <a:t>. </a:t>
            </a:r>
            <a:endParaRPr lang="en-US" sz="3200" dirty="0">
              <a:solidFill>
                <a:srgbClr val="2F22D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" name="AutoShape 54"/>
          <p:cNvSpPr>
            <a:spLocks noChangeArrowheads="1"/>
          </p:cNvSpPr>
          <p:nvPr/>
        </p:nvSpPr>
        <p:spPr bwMode="gray">
          <a:xfrm>
            <a:off x="252614" y="1805702"/>
            <a:ext cx="855947" cy="43892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A</a:t>
            </a:r>
          </a:p>
        </p:txBody>
      </p:sp>
      <p:sp>
        <p:nvSpPr>
          <p:cNvPr id="134" name="AutoShape 55"/>
          <p:cNvSpPr>
            <a:spLocks noChangeArrowheads="1"/>
          </p:cNvSpPr>
          <p:nvPr/>
        </p:nvSpPr>
        <p:spPr bwMode="gray">
          <a:xfrm>
            <a:off x="201889" y="2924944"/>
            <a:ext cx="8696877" cy="1298923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Sóng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s-E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32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s-E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s-E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AutoShape 56"/>
          <p:cNvSpPr>
            <a:spLocks noChangeArrowheads="1"/>
          </p:cNvSpPr>
          <p:nvPr/>
        </p:nvSpPr>
        <p:spPr bwMode="gray">
          <a:xfrm>
            <a:off x="298146" y="3470771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B</a:t>
            </a:r>
          </a:p>
        </p:txBody>
      </p:sp>
      <p:sp>
        <p:nvSpPr>
          <p:cNvPr id="146" name="AutoShape 57"/>
          <p:cNvSpPr>
            <a:spLocks noChangeArrowheads="1"/>
          </p:cNvSpPr>
          <p:nvPr/>
        </p:nvSpPr>
        <p:spPr bwMode="gray">
          <a:xfrm>
            <a:off x="201889" y="4509120"/>
            <a:ext cx="8706955" cy="985861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sóng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s-ES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s-E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3.10</a:t>
            </a:r>
            <a:r>
              <a:rPr lang="es-ES" sz="3200" baseline="30000" dirty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m/s. 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7" name="AutoShape 58"/>
          <p:cNvSpPr>
            <a:spLocks noChangeArrowheads="1"/>
          </p:cNvSpPr>
          <p:nvPr/>
        </p:nvSpPr>
        <p:spPr bwMode="gray">
          <a:xfrm>
            <a:off x="252614" y="4754400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C</a:t>
            </a:r>
          </a:p>
        </p:txBody>
      </p:sp>
      <p:sp>
        <p:nvSpPr>
          <p:cNvPr id="158" name="AutoShape 59"/>
          <p:cNvSpPr>
            <a:spLocks noChangeArrowheads="1"/>
          </p:cNvSpPr>
          <p:nvPr/>
        </p:nvSpPr>
        <p:spPr bwMode="gray">
          <a:xfrm>
            <a:off x="218958" y="5877272"/>
            <a:ext cx="8679808" cy="800512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r>
              <a:rPr lang="nl-NL" sz="3200" dirty="0" smtClean="0"/>
              <a:t> </a:t>
            </a:r>
            <a:r>
              <a:rPr lang="es-ES" sz="3200" dirty="0" err="1" smtClean="0">
                <a:latin typeface="Times New Roman" pitchFamily="18" charset="0"/>
                <a:cs typeface="Times New Roman" pitchFamily="18" charset="0"/>
              </a:rPr>
              <a:t>Sóng</a:t>
            </a:r>
            <a:r>
              <a:rPr lang="es-E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sóng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AutoShape 60"/>
          <p:cNvSpPr>
            <a:spLocks noChangeArrowheads="1"/>
          </p:cNvSpPr>
          <p:nvPr/>
        </p:nvSpPr>
        <p:spPr bwMode="gray">
          <a:xfrm>
            <a:off x="284988" y="5975379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D</a:t>
            </a:r>
          </a:p>
        </p:txBody>
      </p:sp>
      <p:sp>
        <p:nvSpPr>
          <p:cNvPr id="15" name="Oval 14"/>
          <p:cNvSpPr/>
          <p:nvPr/>
        </p:nvSpPr>
        <p:spPr>
          <a:xfrm>
            <a:off x="418152" y="4705885"/>
            <a:ext cx="648072" cy="58481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4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</p:childTnLst>
        </p:cTn>
      </p:par>
    </p:tnLst>
    <p:bldLst>
      <p:bldP spid="74" grpId="0" animBg="1"/>
      <p:bldP spid="122" grpId="0" animBg="1"/>
      <p:bldP spid="123" grpId="0" animBg="1"/>
      <p:bldP spid="134" grpId="0" animBg="1"/>
      <p:bldP spid="135" grpId="0" animBg="1"/>
      <p:bldP spid="146" grpId="0" animBg="1"/>
      <p:bldP spid="147" grpId="0" animBg="1"/>
      <p:bldP spid="158" grpId="0" animBg="1"/>
      <p:bldP spid="159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mc="http://schemas.openxmlformats.org/markup-compatibility/2006" xmlns:a14="http://schemas.microsoft.com/office/drawing/2010/main" xmlns="" xmlns:a16="http://schemas.microsoft.com/office/drawing/2014/main" id="{5F6FB48B-97BF-4721-9FE5-3DAA416559B9}"/>
              </a:ext>
            </a:extLst>
          </p:cNvPr>
          <p:cNvSpPr/>
          <p:nvPr/>
        </p:nvSpPr>
        <p:spPr>
          <a:xfrm>
            <a:off x="252003" y="185691"/>
            <a:ext cx="8656842" cy="107721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10 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sóng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chúng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9904860"/>
              </p:ext>
            </p:extLst>
          </p:nvPr>
        </p:nvGraphicFramePr>
        <p:xfrm>
          <a:off x="2438400" y="26162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9" name="Equation" r:id="rId4" imgW="914400" imgH="179640" progId="Equation.DSMT4">
                  <p:embed/>
                </p:oleObj>
              </mc:Choice>
              <mc:Fallback>
                <p:oleObj name="Equation" r:id="rId4" imgW="914400" imgH="179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38400" y="2616200"/>
                        <a:ext cx="914400" cy="179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" name="AutoShape 53"/>
          <p:cNvSpPr>
            <a:spLocks noChangeArrowheads="1"/>
          </p:cNvSpPr>
          <p:nvPr/>
        </p:nvSpPr>
        <p:spPr bwMode="gray">
          <a:xfrm>
            <a:off x="242044" y="1805702"/>
            <a:ext cx="6306231" cy="759202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19050">
            <a:solidFill>
              <a:srgbClr val="00808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đâm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xuyên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tầng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li.</a:t>
            </a:r>
            <a:endParaRPr lang="en-US" sz="3200" dirty="0">
              <a:solidFill>
                <a:srgbClr val="2F22D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" name="AutoShape 54"/>
          <p:cNvSpPr>
            <a:spLocks noChangeArrowheads="1"/>
          </p:cNvSpPr>
          <p:nvPr/>
        </p:nvSpPr>
        <p:spPr bwMode="gray">
          <a:xfrm>
            <a:off x="327372" y="1978313"/>
            <a:ext cx="855947" cy="43892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A</a:t>
            </a:r>
          </a:p>
        </p:txBody>
      </p:sp>
      <p:sp>
        <p:nvSpPr>
          <p:cNvPr id="134" name="AutoShape 55"/>
          <p:cNvSpPr>
            <a:spLocks noChangeArrowheads="1"/>
          </p:cNvSpPr>
          <p:nvPr/>
        </p:nvSpPr>
        <p:spPr bwMode="gray">
          <a:xfrm>
            <a:off x="252003" y="2996952"/>
            <a:ext cx="6310989" cy="825103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kém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tầng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li.</a:t>
            </a:r>
          </a:p>
        </p:txBody>
      </p:sp>
      <p:sp>
        <p:nvSpPr>
          <p:cNvPr id="135" name="AutoShape 56"/>
          <p:cNvSpPr>
            <a:spLocks noChangeArrowheads="1"/>
          </p:cNvSpPr>
          <p:nvPr/>
        </p:nvSpPr>
        <p:spPr bwMode="gray">
          <a:xfrm>
            <a:off x="327372" y="3156777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B</a:t>
            </a:r>
          </a:p>
        </p:txBody>
      </p:sp>
      <p:sp>
        <p:nvSpPr>
          <p:cNvPr id="146" name="AutoShape 57"/>
          <p:cNvSpPr>
            <a:spLocks noChangeArrowheads="1"/>
          </p:cNvSpPr>
          <p:nvPr/>
        </p:nvSpPr>
        <p:spPr bwMode="gray">
          <a:xfrm>
            <a:off x="218959" y="4293096"/>
            <a:ext cx="6344034" cy="812588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kém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7" name="AutoShape 58"/>
          <p:cNvSpPr>
            <a:spLocks noChangeArrowheads="1"/>
          </p:cNvSpPr>
          <p:nvPr/>
        </p:nvSpPr>
        <p:spPr bwMode="gray">
          <a:xfrm>
            <a:off x="348190" y="4506750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C</a:t>
            </a:r>
          </a:p>
        </p:txBody>
      </p:sp>
      <p:sp>
        <p:nvSpPr>
          <p:cNvPr id="158" name="AutoShape 59"/>
          <p:cNvSpPr>
            <a:spLocks noChangeArrowheads="1"/>
          </p:cNvSpPr>
          <p:nvPr/>
        </p:nvSpPr>
        <p:spPr bwMode="gray">
          <a:xfrm>
            <a:off x="252614" y="5661248"/>
            <a:ext cx="6344035" cy="800512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tầng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li.</a:t>
            </a:r>
          </a:p>
        </p:txBody>
      </p:sp>
      <p:sp>
        <p:nvSpPr>
          <p:cNvPr id="159" name="AutoShape 60"/>
          <p:cNvSpPr>
            <a:spLocks noChangeArrowheads="1"/>
          </p:cNvSpPr>
          <p:nvPr/>
        </p:nvSpPr>
        <p:spPr bwMode="gray">
          <a:xfrm>
            <a:off x="310009" y="5813854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D</a:t>
            </a:r>
          </a:p>
        </p:txBody>
      </p:sp>
      <p:sp>
        <p:nvSpPr>
          <p:cNvPr id="15" name="Oval 14"/>
          <p:cNvSpPr/>
          <p:nvPr/>
        </p:nvSpPr>
        <p:spPr>
          <a:xfrm>
            <a:off x="418152" y="5769097"/>
            <a:ext cx="648072" cy="58481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169822" y="228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8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</p:childTnLst>
        </p:cTn>
      </p:par>
    </p:tnLst>
    <p:bldLst>
      <p:bldP spid="74" grpId="0" animBg="1"/>
      <p:bldP spid="122" grpId="0" animBg="1"/>
      <p:bldP spid="123" grpId="0" animBg="1"/>
      <p:bldP spid="134" grpId="0" animBg="1"/>
      <p:bldP spid="135" grpId="0" animBg="1"/>
      <p:bldP spid="146" grpId="0" animBg="1"/>
      <p:bldP spid="147" grpId="0" animBg="1"/>
      <p:bldP spid="158" grpId="0" animBg="1"/>
      <p:bldP spid="159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ction Button: Home 24">
            <a:hlinkClick r:id="" action="ppaction://hlinkshowjump?jump=firstslide" highlightClick="1"/>
          </p:cNvPr>
          <p:cNvSpPr/>
          <p:nvPr/>
        </p:nvSpPr>
        <p:spPr>
          <a:xfrm>
            <a:off x="121699" y="81271"/>
            <a:ext cx="360040" cy="26493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mc="http://schemas.openxmlformats.org/markup-compatibility/2006" xmlns:a14="http://schemas.microsoft.com/office/drawing/2010/main" xmlns="" xmlns:a16="http://schemas.microsoft.com/office/drawing/2014/main" id="{5F6FB48B-97BF-4721-9FE5-3DAA416559B9}"/>
              </a:ext>
            </a:extLst>
          </p:cNvPr>
          <p:cNvSpPr/>
          <p:nvPr/>
        </p:nvSpPr>
        <p:spPr>
          <a:xfrm>
            <a:off x="122483" y="81271"/>
            <a:ext cx="8656842" cy="206210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e-DE" sz="3200" b="1" dirty="0"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de-DE" sz="3200" b="1" dirty="0" smtClean="0">
                <a:latin typeface="Times New Roman" pitchFamily="18" charset="0"/>
                <a:cs typeface="Times New Roman" pitchFamily="18" charset="0"/>
              </a:rPr>
              <a:t>10:</a:t>
            </a:r>
            <a:r>
              <a:rPr lang="de-DE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Một sóng điện từ lan truyền trong chân không có bước sóng 3000m. Lấy c = 3.10</a:t>
            </a:r>
            <a:r>
              <a:rPr lang="vi-VN" sz="3200" baseline="300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m/s. Biết trong sóng điện từ, thành phần điện trường tại một điểm biến thiên với tần số f. Giá trị của f là</a:t>
            </a:r>
            <a:endParaRPr lang="en-US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4403632"/>
              </p:ext>
            </p:extLst>
          </p:nvPr>
        </p:nvGraphicFramePr>
        <p:xfrm>
          <a:off x="2438400" y="26162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1" name="Equation" r:id="rId4" imgW="914400" imgH="179640" progId="Equation.DSMT4">
                  <p:embed/>
                </p:oleObj>
              </mc:Choice>
              <mc:Fallback>
                <p:oleObj name="Equation" r:id="rId4" imgW="914400" imgH="179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38400" y="2616200"/>
                        <a:ext cx="914400" cy="179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" name="AutoShape 53"/>
          <p:cNvSpPr>
            <a:spLocks noChangeArrowheads="1"/>
          </p:cNvSpPr>
          <p:nvPr/>
        </p:nvSpPr>
        <p:spPr bwMode="gray">
          <a:xfrm>
            <a:off x="217231" y="2471900"/>
            <a:ext cx="3288828" cy="701518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19050">
            <a:solidFill>
              <a:srgbClr val="00808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.10</a:t>
            </a:r>
            <a:r>
              <a:rPr lang="vi-VN" sz="3200" baseline="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Hz</a:t>
            </a:r>
            <a:r>
              <a:rPr lang="en-US" sz="3200" dirty="0"/>
              <a:t>	</a:t>
            </a:r>
            <a:endParaRPr lang="en-US" sz="3200" dirty="0">
              <a:solidFill>
                <a:srgbClr val="2F22D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" name="AutoShape 54"/>
          <p:cNvSpPr>
            <a:spLocks noChangeArrowheads="1"/>
          </p:cNvSpPr>
          <p:nvPr/>
        </p:nvSpPr>
        <p:spPr bwMode="gray">
          <a:xfrm>
            <a:off x="345239" y="2588072"/>
            <a:ext cx="898612" cy="469174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A</a:t>
            </a:r>
          </a:p>
        </p:txBody>
      </p:sp>
      <p:sp>
        <p:nvSpPr>
          <p:cNvPr id="134" name="AutoShape 55"/>
          <p:cNvSpPr>
            <a:spLocks noChangeArrowheads="1"/>
          </p:cNvSpPr>
          <p:nvPr/>
        </p:nvSpPr>
        <p:spPr bwMode="gray">
          <a:xfrm>
            <a:off x="237689" y="3726745"/>
            <a:ext cx="3288829" cy="604838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vi-VN" sz="3200" baseline="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Hz</a:t>
            </a:r>
            <a:r>
              <a:rPr lang="en-US" sz="3200" dirty="0"/>
              <a:t>	</a:t>
            </a:r>
            <a:endParaRPr lang="en-US" sz="3200" b="1" dirty="0">
              <a:solidFill>
                <a:srgbClr val="2F22DE"/>
              </a:solidFill>
              <a:latin typeface="VNI-Avo" pitchFamily="2" charset="0"/>
            </a:endParaRPr>
          </a:p>
        </p:txBody>
      </p:sp>
      <p:sp>
        <p:nvSpPr>
          <p:cNvPr id="135" name="AutoShape 56"/>
          <p:cNvSpPr>
            <a:spLocks noChangeArrowheads="1"/>
          </p:cNvSpPr>
          <p:nvPr/>
        </p:nvSpPr>
        <p:spPr bwMode="gray">
          <a:xfrm>
            <a:off x="361116" y="3797796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B</a:t>
            </a:r>
          </a:p>
        </p:txBody>
      </p:sp>
      <p:sp>
        <p:nvSpPr>
          <p:cNvPr id="146" name="AutoShape 57"/>
          <p:cNvSpPr>
            <a:spLocks noChangeArrowheads="1"/>
          </p:cNvSpPr>
          <p:nvPr/>
        </p:nvSpPr>
        <p:spPr bwMode="gray">
          <a:xfrm>
            <a:off x="250158" y="4797152"/>
            <a:ext cx="3267266" cy="641949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.10</a:t>
            </a:r>
            <a:r>
              <a:rPr lang="vi-VN" sz="3200" baseline="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Hz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7" name="AutoShape 58"/>
          <p:cNvSpPr>
            <a:spLocks noChangeArrowheads="1"/>
          </p:cNvSpPr>
          <p:nvPr/>
        </p:nvSpPr>
        <p:spPr bwMode="gray">
          <a:xfrm>
            <a:off x="315399" y="4869469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C</a:t>
            </a:r>
          </a:p>
        </p:txBody>
      </p:sp>
      <p:sp>
        <p:nvSpPr>
          <p:cNvPr id="158" name="AutoShape 59"/>
          <p:cNvSpPr>
            <a:spLocks noChangeArrowheads="1"/>
          </p:cNvSpPr>
          <p:nvPr/>
        </p:nvSpPr>
        <p:spPr bwMode="gray">
          <a:xfrm>
            <a:off x="257695" y="5880850"/>
            <a:ext cx="3268823" cy="604837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2.10</a:t>
            </a:r>
            <a:r>
              <a:rPr lang="vi-VN" sz="3200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Hz </a:t>
            </a:r>
            <a:r>
              <a:rPr lang="en-US" sz="3200" dirty="0"/>
              <a:t>	</a:t>
            </a:r>
          </a:p>
        </p:txBody>
      </p:sp>
      <p:sp>
        <p:nvSpPr>
          <p:cNvPr id="159" name="AutoShape 60"/>
          <p:cNvSpPr>
            <a:spLocks noChangeArrowheads="1"/>
          </p:cNvSpPr>
          <p:nvPr/>
        </p:nvSpPr>
        <p:spPr bwMode="gray">
          <a:xfrm>
            <a:off x="361116" y="5935618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D</a:t>
            </a:r>
          </a:p>
        </p:txBody>
      </p:sp>
      <p:sp>
        <p:nvSpPr>
          <p:cNvPr id="15" name="Oval 14"/>
          <p:cNvSpPr/>
          <p:nvPr/>
        </p:nvSpPr>
        <p:spPr>
          <a:xfrm>
            <a:off x="478403" y="3765552"/>
            <a:ext cx="648072" cy="58481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2091470"/>
              </p:ext>
            </p:extLst>
          </p:nvPr>
        </p:nvGraphicFramePr>
        <p:xfrm>
          <a:off x="4716016" y="4349492"/>
          <a:ext cx="1152128" cy="1089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2" name="Equation" r:id="rId6" imgW="419040" imgH="419040" progId="Equation.3">
                  <p:embed/>
                </p:oleObj>
              </mc:Choice>
              <mc:Fallback>
                <p:oleObj name="Equation" r:id="rId6" imgW="419040" imgH="4190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4349492"/>
                        <a:ext cx="1152128" cy="10896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2324008"/>
              </p:ext>
            </p:extLst>
          </p:nvPr>
        </p:nvGraphicFramePr>
        <p:xfrm>
          <a:off x="6300192" y="4605944"/>
          <a:ext cx="212725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3" name="Equation" r:id="rId8" imgW="888840" imgH="228600" progId="Equation.3">
                  <p:embed/>
                </p:oleObj>
              </mc:Choice>
              <mc:Fallback>
                <p:oleObj name="Equation" r:id="rId8" imgW="88884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4605944"/>
                        <a:ext cx="2127250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716016" y="2588072"/>
            <a:ext cx="39135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sóng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sóng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là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486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</p:childTnLst>
        </p:cTn>
      </p:par>
    </p:tnLst>
    <p:bldLst>
      <p:bldP spid="74" grpId="0" animBg="1"/>
      <p:bldP spid="122" grpId="0" animBg="1"/>
      <p:bldP spid="123" grpId="0" animBg="1"/>
      <p:bldP spid="134" grpId="0" animBg="1"/>
      <p:bldP spid="135" grpId="0" animBg="1"/>
      <p:bldP spid="146" grpId="0" animBg="1"/>
      <p:bldP spid="147" grpId="0" animBg="1"/>
      <p:bldP spid="158" grpId="0" animBg="1"/>
      <p:bldP spid="159" grpId="0" animBg="1"/>
      <p:bldP spid="15" grpId="0" animBg="1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ction Button: Home 24">
            <a:hlinkClick r:id="" action="ppaction://hlinkshowjump?jump=firstslide" highlightClick="1"/>
          </p:cNvPr>
          <p:cNvSpPr/>
          <p:nvPr/>
        </p:nvSpPr>
        <p:spPr>
          <a:xfrm>
            <a:off x="121699" y="81271"/>
            <a:ext cx="360040" cy="26493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mc="http://schemas.openxmlformats.org/markup-compatibility/2006" xmlns:a14="http://schemas.microsoft.com/office/drawing/2010/main" xmlns="" xmlns:a16="http://schemas.microsoft.com/office/drawing/2014/main" id="{5F6FB48B-97BF-4721-9FE5-3DAA416559B9}"/>
              </a:ext>
            </a:extLst>
          </p:cNvPr>
          <p:cNvSpPr/>
          <p:nvPr/>
        </p:nvSpPr>
        <p:spPr>
          <a:xfrm>
            <a:off x="122483" y="81271"/>
            <a:ext cx="8656842" cy="3293209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3200" b="1" dirty="0"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11: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Tại một điểm có sóng điện từ truyền qua, cảm ứng từ biến thiên theo phương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trình</a:t>
            </a:r>
          </a:p>
          <a:p>
            <a:pPr>
              <a:lnSpc>
                <a:spcPct val="150000"/>
              </a:lnSpc>
            </a:pP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                                        (B</a:t>
            </a:r>
            <a:r>
              <a:rPr lang="pt-BR" sz="32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&gt; 0, t tính bằng s).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Kể</a:t>
            </a:r>
          </a:p>
          <a:p>
            <a:endParaRPr lang="pt-BR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từ lúc t = 0, thời điểm đầu tiên để cường độ điện trường tại điểm đó bằng 0 là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0180420"/>
              </p:ext>
            </p:extLst>
          </p:nvPr>
        </p:nvGraphicFramePr>
        <p:xfrm>
          <a:off x="2438400" y="26162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79" name="Equation" r:id="rId4" imgW="914400" imgH="179640" progId="Equation.DSMT4">
                  <p:embed/>
                </p:oleObj>
              </mc:Choice>
              <mc:Fallback>
                <p:oleObj name="Equation" r:id="rId4" imgW="914400" imgH="179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38400" y="2616200"/>
                        <a:ext cx="914400" cy="179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" name="AutoShape 53"/>
          <p:cNvSpPr>
            <a:spLocks noChangeArrowheads="1"/>
          </p:cNvSpPr>
          <p:nvPr/>
        </p:nvSpPr>
        <p:spPr bwMode="gray">
          <a:xfrm>
            <a:off x="205156" y="3610418"/>
            <a:ext cx="3288828" cy="1127410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19050">
            <a:solidFill>
              <a:srgbClr val="00808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l-PL" sz="3200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pl-PL" sz="3200" dirty="0"/>
              <a:t>   </a:t>
            </a:r>
            <a:endParaRPr lang="en-US" sz="3200" dirty="0">
              <a:solidFill>
                <a:srgbClr val="2F22D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" name="AutoShape 54"/>
          <p:cNvSpPr>
            <a:spLocks noChangeArrowheads="1"/>
          </p:cNvSpPr>
          <p:nvPr/>
        </p:nvSpPr>
        <p:spPr bwMode="gray">
          <a:xfrm>
            <a:off x="272867" y="3977463"/>
            <a:ext cx="972103" cy="458266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A</a:t>
            </a:r>
          </a:p>
        </p:txBody>
      </p:sp>
      <p:sp>
        <p:nvSpPr>
          <p:cNvPr id="134" name="AutoShape 55"/>
          <p:cNvSpPr>
            <a:spLocks noChangeArrowheads="1"/>
          </p:cNvSpPr>
          <p:nvPr/>
        </p:nvSpPr>
        <p:spPr bwMode="gray">
          <a:xfrm>
            <a:off x="5388690" y="3626335"/>
            <a:ext cx="3288829" cy="1160521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l-PL" sz="3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pl-PL" sz="3200" dirty="0"/>
              <a:t>   </a:t>
            </a:r>
            <a:endParaRPr lang="en-US" sz="3200" b="1" dirty="0">
              <a:solidFill>
                <a:srgbClr val="2F22DE"/>
              </a:solidFill>
              <a:latin typeface="VNI-Avo" pitchFamily="2" charset="0"/>
            </a:endParaRPr>
          </a:p>
        </p:txBody>
      </p:sp>
      <p:sp>
        <p:nvSpPr>
          <p:cNvPr id="135" name="AutoShape 56"/>
          <p:cNvSpPr>
            <a:spLocks noChangeArrowheads="1"/>
          </p:cNvSpPr>
          <p:nvPr/>
        </p:nvSpPr>
        <p:spPr bwMode="gray">
          <a:xfrm>
            <a:off x="5568413" y="3940429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B</a:t>
            </a:r>
          </a:p>
        </p:txBody>
      </p:sp>
      <p:sp>
        <p:nvSpPr>
          <p:cNvPr id="146" name="AutoShape 57"/>
          <p:cNvSpPr>
            <a:spLocks noChangeArrowheads="1"/>
          </p:cNvSpPr>
          <p:nvPr/>
        </p:nvSpPr>
        <p:spPr bwMode="gray">
          <a:xfrm>
            <a:off x="250156" y="5229200"/>
            <a:ext cx="3267266" cy="1129292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l-PL" sz="3200" dirty="0"/>
              <a:t>    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7" name="AutoShape 58"/>
          <p:cNvSpPr>
            <a:spLocks noChangeArrowheads="1"/>
          </p:cNvSpPr>
          <p:nvPr/>
        </p:nvSpPr>
        <p:spPr bwMode="gray">
          <a:xfrm>
            <a:off x="330570" y="5560773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C</a:t>
            </a:r>
          </a:p>
        </p:txBody>
      </p:sp>
      <p:sp>
        <p:nvSpPr>
          <p:cNvPr id="158" name="AutoShape 59"/>
          <p:cNvSpPr>
            <a:spLocks noChangeArrowheads="1"/>
          </p:cNvSpPr>
          <p:nvPr/>
        </p:nvSpPr>
        <p:spPr bwMode="gray">
          <a:xfrm>
            <a:off x="5436096" y="5157192"/>
            <a:ext cx="3268823" cy="1202745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r>
              <a:rPr lang="en-US" sz="3200" dirty="0" smtClean="0"/>
              <a:t>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AutoShape 60"/>
          <p:cNvSpPr>
            <a:spLocks noChangeArrowheads="1"/>
          </p:cNvSpPr>
          <p:nvPr/>
        </p:nvSpPr>
        <p:spPr bwMode="gray">
          <a:xfrm>
            <a:off x="5568413" y="5521763"/>
            <a:ext cx="914400" cy="458251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D</a:t>
            </a:r>
          </a:p>
        </p:txBody>
      </p:sp>
      <p:sp>
        <p:nvSpPr>
          <p:cNvPr id="15" name="Oval 14"/>
          <p:cNvSpPr/>
          <p:nvPr/>
        </p:nvSpPr>
        <p:spPr>
          <a:xfrm>
            <a:off x="5701577" y="3914189"/>
            <a:ext cx="648072" cy="58481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9979563"/>
              </p:ext>
            </p:extLst>
          </p:nvPr>
        </p:nvGraphicFramePr>
        <p:xfrm>
          <a:off x="244016" y="1130257"/>
          <a:ext cx="3714624" cy="949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80" name="Equation" r:id="rId6" imgW="1511280" imgH="393480" progId="Equation.3">
                  <p:embed/>
                </p:oleObj>
              </mc:Choice>
              <mc:Fallback>
                <p:oleObj name="Equation" r:id="rId6" imgW="151128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016" y="1130257"/>
                        <a:ext cx="3714624" cy="9490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0254941"/>
              </p:ext>
            </p:extLst>
          </p:nvPr>
        </p:nvGraphicFramePr>
        <p:xfrm>
          <a:off x="1847615" y="3733308"/>
          <a:ext cx="955232" cy="967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81" name="Equation" r:id="rId8" imgW="406080" imgH="419040" progId="Equation.3">
                  <p:embed/>
                </p:oleObj>
              </mc:Choice>
              <mc:Fallback>
                <p:oleObj name="Equation" r:id="rId8" imgW="40608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615" y="3733308"/>
                        <a:ext cx="955232" cy="9673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311422"/>
              </p:ext>
            </p:extLst>
          </p:nvPr>
        </p:nvGraphicFramePr>
        <p:xfrm>
          <a:off x="6990771" y="3704685"/>
          <a:ext cx="955675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82" name="Equation" r:id="rId10" imgW="406080" imgH="419040" progId="Equation.3">
                  <p:embed/>
                </p:oleObj>
              </mc:Choice>
              <mc:Fallback>
                <p:oleObj name="Equation" r:id="rId10" imgW="40608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0771" y="3704685"/>
                        <a:ext cx="955675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6002238"/>
              </p:ext>
            </p:extLst>
          </p:nvPr>
        </p:nvGraphicFramePr>
        <p:xfrm>
          <a:off x="1849570" y="5289419"/>
          <a:ext cx="955675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83" name="Equation" r:id="rId12" imgW="406080" imgH="419040" progId="Equation.3">
                  <p:embed/>
                </p:oleObj>
              </mc:Choice>
              <mc:Fallback>
                <p:oleObj name="Equation" r:id="rId12" imgW="40608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9570" y="5289419"/>
                        <a:ext cx="955675" cy="966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322115"/>
              </p:ext>
            </p:extLst>
          </p:nvPr>
        </p:nvGraphicFramePr>
        <p:xfrm>
          <a:off x="6990771" y="5275170"/>
          <a:ext cx="955675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84" name="Equation" r:id="rId14" imgW="406080" imgH="419040" progId="Equation.3">
                  <p:embed/>
                </p:oleObj>
              </mc:Choice>
              <mc:Fallback>
                <p:oleObj name="Equation" r:id="rId14" imgW="40608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0771" y="5275170"/>
                        <a:ext cx="955675" cy="966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530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</p:childTnLst>
        </p:cTn>
      </p:par>
    </p:tnLst>
    <p:bldLst>
      <p:bldP spid="74" grpId="0" animBg="1"/>
      <p:bldP spid="122" grpId="0" animBg="1"/>
      <p:bldP spid="123" grpId="0" animBg="1"/>
      <p:bldP spid="134" grpId="0" animBg="1"/>
      <p:bldP spid="135" grpId="0" animBg="1"/>
      <p:bldP spid="146" grpId="0" animBg="1"/>
      <p:bldP spid="147" grpId="0" animBg="1"/>
      <p:bldP spid="158" grpId="0" animBg="1"/>
      <p:bldP spid="159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81396" y="132212"/>
            <a:ext cx="4362612" cy="626157"/>
          </a:xfrm>
          <a:prstGeom prst="roundRect">
            <a:avLst/>
          </a:prstGeom>
          <a:solidFill>
            <a:srgbClr val="FFFFCC"/>
          </a:solidFill>
          <a:ln>
            <a:solidFill>
              <a:srgbClr val="3333FF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2"/>
          <p:cNvSpPr txBox="1">
            <a:spLocks noChangeArrowheads="1"/>
          </p:cNvSpPr>
          <p:nvPr/>
        </p:nvSpPr>
        <p:spPr bwMode="white">
          <a:xfrm>
            <a:off x="281708" y="150373"/>
            <a:ext cx="4506315" cy="6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algn="l" eaLnBrk="1" hangingPunct="1"/>
            <a:r>
              <a:rPr lang="en-US" alt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MẠCH DAO ĐỘNG :</a:t>
            </a:r>
          </a:p>
        </p:txBody>
      </p:sp>
      <p:sp>
        <p:nvSpPr>
          <p:cNvPr id="4105" name="AutoShape 46">
            <a:hlinkClick r:id="rId3" action="ppaction://hlinksldjump"/>
          </p:cNvPr>
          <p:cNvSpPr>
            <a:spLocks noChangeArrowheads="1"/>
          </p:cNvSpPr>
          <p:nvPr/>
        </p:nvSpPr>
        <p:spPr bwMode="gray">
          <a:xfrm>
            <a:off x="281709" y="1001489"/>
            <a:ext cx="2930978" cy="508000"/>
          </a:xfrm>
          <a:prstGeom prst="roundRect">
            <a:avLst>
              <a:gd name="adj" fmla="val 50000"/>
            </a:avLst>
          </a:prstGeom>
          <a:solidFill>
            <a:srgbClr val="99FFCC"/>
          </a:solidFill>
          <a:ln w="28575" algn="ctr">
            <a:solidFill>
              <a:srgbClr val="3333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alt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8" name="Group 17"/>
          <p:cNvGrpSpPr>
            <a:grpSpLocks/>
          </p:cNvGrpSpPr>
          <p:nvPr/>
        </p:nvGrpSpPr>
        <p:grpSpPr bwMode="auto">
          <a:xfrm>
            <a:off x="5796136" y="82289"/>
            <a:ext cx="3050521" cy="1639739"/>
            <a:chOff x="3024" y="538"/>
            <a:chExt cx="1683" cy="2496"/>
          </a:xfrm>
        </p:grpSpPr>
        <p:sp>
          <p:nvSpPr>
            <p:cNvPr id="49" name="Line 6"/>
            <p:cNvSpPr>
              <a:spLocks noChangeShapeType="1"/>
            </p:cNvSpPr>
            <p:nvPr/>
          </p:nvSpPr>
          <p:spPr bwMode="auto">
            <a:xfrm>
              <a:off x="3024" y="1440"/>
              <a:ext cx="0" cy="1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7"/>
            <p:cNvSpPr>
              <a:spLocks noChangeShapeType="1"/>
            </p:cNvSpPr>
            <p:nvPr/>
          </p:nvSpPr>
          <p:spPr bwMode="auto">
            <a:xfrm>
              <a:off x="4707" y="1413"/>
              <a:ext cx="0" cy="1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8"/>
            <p:cNvSpPr>
              <a:spLocks noChangeShapeType="1"/>
            </p:cNvSpPr>
            <p:nvPr/>
          </p:nvSpPr>
          <p:spPr bwMode="auto">
            <a:xfrm>
              <a:off x="3024" y="2820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9"/>
            <p:cNvSpPr>
              <a:spLocks/>
            </p:cNvSpPr>
            <p:nvPr/>
          </p:nvSpPr>
          <p:spPr bwMode="auto">
            <a:xfrm>
              <a:off x="3399" y="2640"/>
              <a:ext cx="873" cy="394"/>
            </a:xfrm>
            <a:custGeom>
              <a:avLst/>
              <a:gdLst>
                <a:gd name="T0" fmla="*/ 0 w 4032"/>
                <a:gd name="T1" fmla="*/ 1 h 1296"/>
                <a:gd name="T2" fmla="*/ 0 w 4032"/>
                <a:gd name="T3" fmla="*/ 1 h 1296"/>
                <a:gd name="T4" fmla="*/ 0 w 4032"/>
                <a:gd name="T5" fmla="*/ 1 h 1296"/>
                <a:gd name="T6" fmla="*/ 0 w 4032"/>
                <a:gd name="T7" fmla="*/ 1 h 1296"/>
                <a:gd name="T8" fmla="*/ 0 w 4032"/>
                <a:gd name="T9" fmla="*/ 1 h 1296"/>
                <a:gd name="T10" fmla="*/ 0 w 4032"/>
                <a:gd name="T11" fmla="*/ 1 h 1296"/>
                <a:gd name="T12" fmla="*/ 0 w 4032"/>
                <a:gd name="T13" fmla="*/ 0 h 1296"/>
                <a:gd name="T14" fmla="*/ 0 w 4032"/>
                <a:gd name="T15" fmla="*/ 1 h 1296"/>
                <a:gd name="T16" fmla="*/ 0 w 4032"/>
                <a:gd name="T17" fmla="*/ 1 h 1296"/>
                <a:gd name="T18" fmla="*/ 0 w 4032"/>
                <a:gd name="T19" fmla="*/ 1 h 1296"/>
                <a:gd name="T20" fmla="*/ 0 w 4032"/>
                <a:gd name="T21" fmla="*/ 0 h 1296"/>
                <a:gd name="T22" fmla="*/ 0 w 4032"/>
                <a:gd name="T23" fmla="*/ 1 h 1296"/>
                <a:gd name="T24" fmla="*/ 0 w 4032"/>
                <a:gd name="T25" fmla="*/ 1 h 1296"/>
                <a:gd name="T26" fmla="*/ 0 w 4032"/>
                <a:gd name="T27" fmla="*/ 1 h 1296"/>
                <a:gd name="T28" fmla="*/ 0 w 4032"/>
                <a:gd name="T29" fmla="*/ 0 h 1296"/>
                <a:gd name="T30" fmla="*/ 0 w 4032"/>
                <a:gd name="T31" fmla="*/ 1 h 1296"/>
                <a:gd name="T32" fmla="*/ 0 w 4032"/>
                <a:gd name="T33" fmla="*/ 1 h 1296"/>
                <a:gd name="T34" fmla="*/ 0 w 4032"/>
                <a:gd name="T35" fmla="*/ 1 h 1296"/>
                <a:gd name="T36" fmla="*/ 0 w 4032"/>
                <a:gd name="T37" fmla="*/ 0 h 1296"/>
                <a:gd name="T38" fmla="*/ 0 w 4032"/>
                <a:gd name="T39" fmla="*/ 1 h 1296"/>
                <a:gd name="T40" fmla="*/ 0 w 4032"/>
                <a:gd name="T41" fmla="*/ 1 h 1296"/>
                <a:gd name="T42" fmla="*/ 0 w 4032"/>
                <a:gd name="T43" fmla="*/ 1 h 1296"/>
                <a:gd name="T44" fmla="*/ 0 w 4032"/>
                <a:gd name="T45" fmla="*/ 0 h 1296"/>
                <a:gd name="T46" fmla="*/ 0 w 4032"/>
                <a:gd name="T47" fmla="*/ 1 h 1296"/>
                <a:gd name="T48" fmla="*/ 0 w 4032"/>
                <a:gd name="T49" fmla="*/ 1 h 1296"/>
                <a:gd name="T50" fmla="*/ 0 w 4032"/>
                <a:gd name="T51" fmla="*/ 1 h 1296"/>
                <a:gd name="T52" fmla="*/ 0 w 4032"/>
                <a:gd name="T53" fmla="*/ 0 h 1296"/>
                <a:gd name="T54" fmla="*/ 0 w 4032"/>
                <a:gd name="T55" fmla="*/ 1 h 1296"/>
                <a:gd name="T56" fmla="*/ 0 w 4032"/>
                <a:gd name="T57" fmla="*/ 1 h 1296"/>
                <a:gd name="T58" fmla="*/ 0 w 4032"/>
                <a:gd name="T59" fmla="*/ 1 h 1296"/>
                <a:gd name="T60" fmla="*/ 0 w 4032"/>
                <a:gd name="T61" fmla="*/ 1 h 1296"/>
                <a:gd name="T62" fmla="*/ 0 w 4032"/>
                <a:gd name="T63" fmla="*/ 1 h 1296"/>
                <a:gd name="T64" fmla="*/ 0 w 4032"/>
                <a:gd name="T65" fmla="*/ 1 h 129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032"/>
                <a:gd name="T100" fmla="*/ 0 h 1296"/>
                <a:gd name="T101" fmla="*/ 4032 w 4032"/>
                <a:gd name="T102" fmla="*/ 1296 h 129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032" h="1296">
                  <a:moveTo>
                    <a:pt x="0" y="576"/>
                  </a:moveTo>
                  <a:cubicBezTo>
                    <a:pt x="48" y="576"/>
                    <a:pt x="96" y="576"/>
                    <a:pt x="144" y="576"/>
                  </a:cubicBezTo>
                  <a:cubicBezTo>
                    <a:pt x="192" y="576"/>
                    <a:pt x="240" y="576"/>
                    <a:pt x="288" y="576"/>
                  </a:cubicBezTo>
                  <a:cubicBezTo>
                    <a:pt x="336" y="576"/>
                    <a:pt x="360" y="456"/>
                    <a:pt x="432" y="576"/>
                  </a:cubicBezTo>
                  <a:cubicBezTo>
                    <a:pt x="504" y="696"/>
                    <a:pt x="624" y="1296"/>
                    <a:pt x="720" y="1296"/>
                  </a:cubicBezTo>
                  <a:cubicBezTo>
                    <a:pt x="816" y="1296"/>
                    <a:pt x="984" y="792"/>
                    <a:pt x="1008" y="576"/>
                  </a:cubicBezTo>
                  <a:cubicBezTo>
                    <a:pt x="1032" y="360"/>
                    <a:pt x="912" y="0"/>
                    <a:pt x="864" y="0"/>
                  </a:cubicBezTo>
                  <a:cubicBezTo>
                    <a:pt x="816" y="0"/>
                    <a:pt x="672" y="360"/>
                    <a:pt x="720" y="576"/>
                  </a:cubicBezTo>
                  <a:cubicBezTo>
                    <a:pt x="768" y="792"/>
                    <a:pt x="1032" y="1296"/>
                    <a:pt x="1152" y="1296"/>
                  </a:cubicBezTo>
                  <a:cubicBezTo>
                    <a:pt x="1272" y="1296"/>
                    <a:pt x="1416" y="792"/>
                    <a:pt x="1440" y="576"/>
                  </a:cubicBezTo>
                  <a:cubicBezTo>
                    <a:pt x="1464" y="360"/>
                    <a:pt x="1344" y="0"/>
                    <a:pt x="1296" y="0"/>
                  </a:cubicBezTo>
                  <a:cubicBezTo>
                    <a:pt x="1248" y="0"/>
                    <a:pt x="1104" y="360"/>
                    <a:pt x="1152" y="576"/>
                  </a:cubicBezTo>
                  <a:cubicBezTo>
                    <a:pt x="1200" y="792"/>
                    <a:pt x="1464" y="1296"/>
                    <a:pt x="1584" y="1296"/>
                  </a:cubicBezTo>
                  <a:cubicBezTo>
                    <a:pt x="1704" y="1296"/>
                    <a:pt x="1848" y="792"/>
                    <a:pt x="1872" y="576"/>
                  </a:cubicBezTo>
                  <a:cubicBezTo>
                    <a:pt x="1896" y="360"/>
                    <a:pt x="1776" y="0"/>
                    <a:pt x="1728" y="0"/>
                  </a:cubicBezTo>
                  <a:cubicBezTo>
                    <a:pt x="1680" y="0"/>
                    <a:pt x="1536" y="360"/>
                    <a:pt x="1584" y="576"/>
                  </a:cubicBezTo>
                  <a:cubicBezTo>
                    <a:pt x="1632" y="792"/>
                    <a:pt x="1896" y="1296"/>
                    <a:pt x="2016" y="1296"/>
                  </a:cubicBezTo>
                  <a:cubicBezTo>
                    <a:pt x="2136" y="1296"/>
                    <a:pt x="2280" y="792"/>
                    <a:pt x="2304" y="576"/>
                  </a:cubicBezTo>
                  <a:cubicBezTo>
                    <a:pt x="2328" y="360"/>
                    <a:pt x="2208" y="0"/>
                    <a:pt x="2160" y="0"/>
                  </a:cubicBezTo>
                  <a:cubicBezTo>
                    <a:pt x="2112" y="0"/>
                    <a:pt x="1968" y="360"/>
                    <a:pt x="2016" y="576"/>
                  </a:cubicBezTo>
                  <a:cubicBezTo>
                    <a:pt x="2064" y="792"/>
                    <a:pt x="2328" y="1296"/>
                    <a:pt x="2448" y="1296"/>
                  </a:cubicBezTo>
                  <a:cubicBezTo>
                    <a:pt x="2568" y="1296"/>
                    <a:pt x="2712" y="792"/>
                    <a:pt x="2736" y="576"/>
                  </a:cubicBezTo>
                  <a:cubicBezTo>
                    <a:pt x="2760" y="360"/>
                    <a:pt x="2640" y="0"/>
                    <a:pt x="2592" y="0"/>
                  </a:cubicBezTo>
                  <a:cubicBezTo>
                    <a:pt x="2544" y="0"/>
                    <a:pt x="2400" y="360"/>
                    <a:pt x="2448" y="576"/>
                  </a:cubicBezTo>
                  <a:cubicBezTo>
                    <a:pt x="2496" y="792"/>
                    <a:pt x="2760" y="1296"/>
                    <a:pt x="2880" y="1296"/>
                  </a:cubicBezTo>
                  <a:cubicBezTo>
                    <a:pt x="3000" y="1296"/>
                    <a:pt x="3144" y="792"/>
                    <a:pt x="3168" y="576"/>
                  </a:cubicBezTo>
                  <a:cubicBezTo>
                    <a:pt x="3192" y="360"/>
                    <a:pt x="3072" y="0"/>
                    <a:pt x="3024" y="0"/>
                  </a:cubicBezTo>
                  <a:cubicBezTo>
                    <a:pt x="2976" y="0"/>
                    <a:pt x="2832" y="360"/>
                    <a:pt x="2880" y="576"/>
                  </a:cubicBezTo>
                  <a:cubicBezTo>
                    <a:pt x="2928" y="792"/>
                    <a:pt x="3192" y="1296"/>
                    <a:pt x="3312" y="1296"/>
                  </a:cubicBezTo>
                  <a:cubicBezTo>
                    <a:pt x="3432" y="1296"/>
                    <a:pt x="3528" y="696"/>
                    <a:pt x="3600" y="576"/>
                  </a:cubicBezTo>
                  <a:cubicBezTo>
                    <a:pt x="3672" y="456"/>
                    <a:pt x="3696" y="576"/>
                    <a:pt x="3744" y="576"/>
                  </a:cubicBezTo>
                  <a:cubicBezTo>
                    <a:pt x="3792" y="576"/>
                    <a:pt x="3840" y="576"/>
                    <a:pt x="3888" y="576"/>
                  </a:cubicBezTo>
                  <a:cubicBezTo>
                    <a:pt x="3936" y="576"/>
                    <a:pt x="4008" y="576"/>
                    <a:pt x="4032" y="576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10"/>
            <p:cNvSpPr>
              <a:spLocks noChangeShapeType="1"/>
            </p:cNvSpPr>
            <p:nvPr/>
          </p:nvSpPr>
          <p:spPr bwMode="auto">
            <a:xfrm>
              <a:off x="4272" y="2814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11"/>
            <p:cNvSpPr>
              <a:spLocks noChangeShapeType="1"/>
            </p:cNvSpPr>
            <p:nvPr/>
          </p:nvSpPr>
          <p:spPr bwMode="auto">
            <a:xfrm>
              <a:off x="3024" y="1440"/>
              <a:ext cx="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12"/>
            <p:cNvSpPr>
              <a:spLocks noChangeShapeType="1"/>
            </p:cNvSpPr>
            <p:nvPr/>
          </p:nvSpPr>
          <p:spPr bwMode="auto">
            <a:xfrm>
              <a:off x="3744" y="1242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13"/>
            <p:cNvSpPr>
              <a:spLocks noChangeShapeType="1"/>
            </p:cNvSpPr>
            <p:nvPr/>
          </p:nvSpPr>
          <p:spPr bwMode="auto">
            <a:xfrm>
              <a:off x="3936" y="1248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14"/>
            <p:cNvSpPr>
              <a:spLocks noChangeShapeType="1"/>
            </p:cNvSpPr>
            <p:nvPr/>
          </p:nvSpPr>
          <p:spPr bwMode="auto">
            <a:xfrm>
              <a:off x="3933" y="1413"/>
              <a:ext cx="7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Text Box 15"/>
            <p:cNvSpPr txBox="1">
              <a:spLocks noChangeArrowheads="1"/>
            </p:cNvSpPr>
            <p:nvPr/>
          </p:nvSpPr>
          <p:spPr bwMode="auto">
            <a:xfrm>
              <a:off x="3696" y="538"/>
              <a:ext cx="33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/>
              <a:r>
                <a:rPr lang="en-US" dirty="0">
                  <a:latin typeface="Arial" charset="0"/>
                </a:rPr>
                <a:t>C</a:t>
              </a:r>
            </a:p>
          </p:txBody>
        </p:sp>
        <p:sp>
          <p:nvSpPr>
            <p:cNvPr id="77" name="Text Box 16"/>
            <p:cNvSpPr txBox="1">
              <a:spLocks noChangeArrowheads="1"/>
            </p:cNvSpPr>
            <p:nvPr/>
          </p:nvSpPr>
          <p:spPr bwMode="auto">
            <a:xfrm>
              <a:off x="3718" y="1982"/>
              <a:ext cx="33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/>
              <a:r>
                <a:rPr lang="en-US" dirty="0">
                  <a:latin typeface="Arial" charset="0"/>
                </a:rPr>
                <a:t>L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238059" y="1844824"/>
            <a:ext cx="860315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cuộn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thuần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L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tụ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dung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kín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AutoShape 46">
            <a:hlinkClick r:id="rId3" action="ppaction://hlinksldjump"/>
          </p:cNvPr>
          <p:cNvSpPr>
            <a:spLocks noChangeArrowheads="1"/>
          </p:cNvSpPr>
          <p:nvPr/>
        </p:nvSpPr>
        <p:spPr bwMode="gray">
          <a:xfrm>
            <a:off x="278210" y="3178944"/>
            <a:ext cx="8557572" cy="754112"/>
          </a:xfrm>
          <a:prstGeom prst="roundRect">
            <a:avLst>
              <a:gd name="adj" fmla="val 50000"/>
            </a:avLst>
          </a:prstGeom>
          <a:solidFill>
            <a:srgbClr val="99FFCC"/>
          </a:solidFill>
          <a:ln w="28575" algn="ctr">
            <a:solidFill>
              <a:srgbClr val="3333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alt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alt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alt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alt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alt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alt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8747" y="4323293"/>
            <a:ext cx="8654421" cy="252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kumimoji="0" lang="fr-F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Cường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độ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dòng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điện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điện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tích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mạch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biến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thiên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điều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hòa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cùng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tần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 </a:t>
            </a:r>
            <a:r>
              <a:rPr kumimoji="0" lang="fr-F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cùng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chu </a:t>
            </a:r>
            <a:r>
              <a:rPr kumimoji="0" lang="fr-F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kì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).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+ </a:t>
            </a:r>
            <a:r>
              <a:rPr kumimoji="0" lang="fr-F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Cường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độ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dòng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điện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 </a:t>
            </a:r>
            <a:r>
              <a:rPr kumimoji="0" lang="fr-F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sớm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pha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fr-F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kumimoji="0" lang="fr-FR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điện</a:t>
            </a:r>
            <a:r>
              <a:rPr kumimoji="0" lang="fr-FR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tích</a:t>
            </a:r>
            <a:r>
              <a:rPr kumimoji="0" lang="fr-FR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3778116"/>
              </p:ext>
            </p:extLst>
          </p:nvPr>
        </p:nvGraphicFramePr>
        <p:xfrm>
          <a:off x="6329856" y="5301208"/>
          <a:ext cx="498602" cy="1135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4" name="Equation" r:id="rId4" imgW="164957" imgH="393359" progId="Equation.3">
                  <p:embed/>
                </p:oleObj>
              </mc:Choice>
              <mc:Fallback>
                <p:oleObj name="Equation" r:id="rId4" imgW="164957" imgH="39335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9856" y="5301208"/>
                        <a:ext cx="498602" cy="11357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9101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4105" grpId="0" animBg="1"/>
      <p:bldP spid="2" grpId="0"/>
      <p:bldP spid="78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AutoShape 46">
            <a:hlinkClick r:id="rId3" action="ppaction://hlinksldjump"/>
          </p:cNvPr>
          <p:cNvSpPr>
            <a:spLocks noChangeArrowheads="1"/>
          </p:cNvSpPr>
          <p:nvPr/>
        </p:nvSpPr>
        <p:spPr bwMode="gray">
          <a:xfrm>
            <a:off x="126588" y="203200"/>
            <a:ext cx="3579050" cy="508000"/>
          </a:xfrm>
          <a:prstGeom prst="roundRect">
            <a:avLst>
              <a:gd name="adj" fmla="val 50000"/>
            </a:avLst>
          </a:prstGeom>
          <a:solidFill>
            <a:srgbClr val="99FFCC"/>
          </a:solidFill>
          <a:ln w="28575" algn="ctr">
            <a:solidFill>
              <a:srgbClr val="3333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23928" y="203200"/>
            <a:ext cx="27997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 :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9674" y="1155534"/>
            <a:ext cx="31694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b. Chu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 :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0906155"/>
              </p:ext>
            </p:extLst>
          </p:nvPr>
        </p:nvGraphicFramePr>
        <p:xfrm>
          <a:off x="6876256" y="93788"/>
          <a:ext cx="1584176" cy="1131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5" name="Equation" r:id="rId4" imgW="660400" imgH="419100" progId="Equation.3">
                  <p:embed/>
                </p:oleObj>
              </mc:Choice>
              <mc:Fallback>
                <p:oleObj name="Equation" r:id="rId4" imgW="6604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93788"/>
                        <a:ext cx="1584176" cy="11319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8690975"/>
              </p:ext>
            </p:extLst>
          </p:nvPr>
        </p:nvGraphicFramePr>
        <p:xfrm>
          <a:off x="3500347" y="1052736"/>
          <a:ext cx="2153177" cy="615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6" name="Equation" r:id="rId6" imgW="800100" imgH="228600" progId="Equation.3">
                  <p:embed/>
                </p:oleObj>
              </mc:Choice>
              <mc:Fallback>
                <p:oleObj name="Equation" r:id="rId6" imgW="8001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347" y="1052736"/>
                        <a:ext cx="2153177" cy="6151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8877984"/>
              </p:ext>
            </p:extLst>
          </p:nvPr>
        </p:nvGraphicFramePr>
        <p:xfrm>
          <a:off x="3328960" y="1714690"/>
          <a:ext cx="2395168" cy="1145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7" name="Equation" r:id="rId8" imgW="825500" imgH="419100" progId="Equation.3">
                  <p:embed/>
                </p:oleObj>
              </mc:Choice>
              <mc:Fallback>
                <p:oleObj name="Equation" r:id="rId8" imgW="825500" imgH="4191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8960" y="1714690"/>
                        <a:ext cx="2395168" cy="11455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5834974"/>
              </p:ext>
            </p:extLst>
          </p:nvPr>
        </p:nvGraphicFramePr>
        <p:xfrm>
          <a:off x="4258181" y="2859552"/>
          <a:ext cx="3194139" cy="650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8" name="Equation" r:id="rId10" imgW="1117440" imgH="228600" progId="Equation.3">
                  <p:embed/>
                </p:oleObj>
              </mc:Choice>
              <mc:Fallback>
                <p:oleObj name="Equation" r:id="rId10" imgW="111744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8181" y="2859552"/>
                        <a:ext cx="3194139" cy="6501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>
            <a:off x="149674" y="1988840"/>
            <a:ext cx="30626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fr-FR" sz="32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1280" y="2924944"/>
            <a:ext cx="41490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298457"/>
              </p:ext>
            </p:extLst>
          </p:nvPr>
        </p:nvGraphicFramePr>
        <p:xfrm>
          <a:off x="5453424" y="4437112"/>
          <a:ext cx="1614305" cy="695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9" name="Equation" r:id="rId12" imgW="545863" imgH="228501" progId="Equation.3">
                  <p:embed/>
                </p:oleObj>
              </mc:Choice>
              <mc:Fallback>
                <p:oleObj name="Equation" r:id="rId12" imgW="545863" imgH="228501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3424" y="4437112"/>
                        <a:ext cx="1614305" cy="6953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4421959" y="585401"/>
            <a:ext cx="30008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52700" algn="l"/>
              </a:tabLst>
            </a:pPr>
            <a:r>
              <a:rPr kumimoji="0" lang="fr-FR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51057" y="5517232"/>
            <a:ext cx="85556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000" dirty="0">
                <a:latin typeface="Times New Roman" pitchFamily="18" charset="0"/>
                <a:cs typeface="Times New Roman" pitchFamily="18" charset="0"/>
                <a:sym typeface="Symbol"/>
              </a:rPr>
              <a:t></a:t>
            </a:r>
            <a:r>
              <a:rPr lang="pt-BR" sz="3000" dirty="0" smtClean="0">
                <a:latin typeface="Times New Roman" pitchFamily="18" charset="0"/>
                <a:cs typeface="Times New Roman" pitchFamily="18" charset="0"/>
              </a:rPr>
              <a:t>F   = 10</a:t>
            </a:r>
            <a:r>
              <a:rPr lang="pt-BR" sz="3000" baseline="30000" dirty="0" smtClean="0">
                <a:latin typeface="Times New Roman" pitchFamily="18" charset="0"/>
                <a:cs typeface="Times New Roman" pitchFamily="18" charset="0"/>
              </a:rPr>
              <a:t>-6</a:t>
            </a:r>
            <a:r>
              <a:rPr lang="pt-BR" sz="3000" dirty="0" smtClean="0">
                <a:latin typeface="Times New Roman" pitchFamily="18" charset="0"/>
                <a:cs typeface="Times New Roman" pitchFamily="18" charset="0"/>
              </a:rPr>
              <a:t>F      ;     1nF = </a:t>
            </a:r>
            <a:r>
              <a:rPr lang="pt-BR" sz="30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pt-BR" sz="3000" baseline="30000" dirty="0">
                <a:latin typeface="Times New Roman" pitchFamily="18" charset="0"/>
                <a:cs typeface="Times New Roman" pitchFamily="18" charset="0"/>
              </a:rPr>
              <a:t>-9 </a:t>
            </a:r>
            <a:r>
              <a:rPr lang="pt-BR" sz="3000" dirty="0" smtClean="0">
                <a:latin typeface="Times New Roman" pitchFamily="18" charset="0"/>
                <a:cs typeface="Times New Roman" pitchFamily="18" charset="0"/>
              </a:rPr>
              <a:t>F    </a:t>
            </a:r>
            <a:r>
              <a:rPr lang="pt-BR" sz="3000" dirty="0">
                <a:latin typeface="Times New Roman" pitchFamily="18" charset="0"/>
                <a:cs typeface="Times New Roman" pitchFamily="18" charset="0"/>
              </a:rPr>
              <a:t>;    </a:t>
            </a:r>
            <a:r>
              <a:rPr lang="pt-BR" sz="3000" dirty="0" smtClean="0">
                <a:latin typeface="Times New Roman" pitchFamily="18" charset="0"/>
                <a:cs typeface="Times New Roman" pitchFamily="18" charset="0"/>
              </a:rPr>
              <a:t>1pF  </a:t>
            </a:r>
            <a:r>
              <a:rPr lang="pt-BR" sz="3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pt-BR" sz="3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pt-BR" sz="3000" baseline="30000" dirty="0" smtClean="0">
                <a:latin typeface="Times New Roman" pitchFamily="18" charset="0"/>
                <a:cs typeface="Times New Roman" pitchFamily="18" charset="0"/>
              </a:rPr>
              <a:t>-12</a:t>
            </a:r>
            <a:r>
              <a:rPr lang="pt-BR" sz="3000" dirty="0" smtClean="0">
                <a:latin typeface="Times New Roman" pitchFamily="18" charset="0"/>
                <a:cs typeface="Times New Roman" pitchFamily="18" charset="0"/>
              </a:rPr>
              <a:t>F  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1kHz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= 10</a:t>
            </a:r>
            <a:r>
              <a:rPr lang="fr-FR" sz="3000" baseline="30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Hz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  ;     1MHz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= 10</a:t>
            </a:r>
            <a:r>
              <a:rPr lang="fr-FR" sz="3000" baseline="30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Hz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21280" y="3750344"/>
            <a:ext cx="61392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582719"/>
              </p:ext>
            </p:extLst>
          </p:nvPr>
        </p:nvGraphicFramePr>
        <p:xfrm>
          <a:off x="464677" y="4385009"/>
          <a:ext cx="3798888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0" name="Equation" r:id="rId14" imgW="1333440" imgH="393480" progId="Equation.3">
                  <p:embed/>
                </p:oleObj>
              </mc:Choice>
              <mc:Fallback>
                <p:oleObj name="Equation" r:id="rId14" imgW="1333440" imgH="3934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677" y="4385009"/>
                        <a:ext cx="3798888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8084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 animBg="1"/>
      <p:bldP spid="6" grpId="0"/>
      <p:bldP spid="7" grpId="0"/>
      <p:bldP spid="20" grpId="0"/>
      <p:bldP spid="22" grpId="0"/>
      <p:bldP spid="26" grpId="0"/>
      <p:bldP spid="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ction Button: Home 24">
            <a:hlinkClick r:id="" action="ppaction://hlinkshowjump?jump=firstslide" highlightClick="1"/>
          </p:cNvPr>
          <p:cNvSpPr/>
          <p:nvPr/>
        </p:nvSpPr>
        <p:spPr>
          <a:xfrm>
            <a:off x="121699" y="81271"/>
            <a:ext cx="360040" cy="26493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utoShape 47">
            <a:hlinkClick r:id="rId4" action="ppaction://hlinksldjump"/>
          </p:cNvPr>
          <p:cNvSpPr>
            <a:spLocks noChangeArrowheads="1"/>
          </p:cNvSpPr>
          <p:nvPr/>
        </p:nvSpPr>
        <p:spPr bwMode="gray">
          <a:xfrm>
            <a:off x="1537225" y="70369"/>
            <a:ext cx="4906983" cy="683434"/>
          </a:xfrm>
          <a:prstGeom prst="roundRect">
            <a:avLst>
              <a:gd name="adj" fmla="val 50000"/>
            </a:avLst>
          </a:prstGeom>
          <a:solidFill>
            <a:srgbClr val="FFFFCC"/>
          </a:solidFill>
          <a:ln w="28575" algn="ctr">
            <a:solidFill>
              <a:srgbClr val="3333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mc="http://schemas.openxmlformats.org/markup-compatibility/2006" xmlns:a14="http://schemas.microsoft.com/office/drawing/2010/main" xmlns="" xmlns:a16="http://schemas.microsoft.com/office/drawing/2014/main" id="{5F6FB48B-97BF-4721-9FE5-3DAA416559B9}"/>
              </a:ext>
            </a:extLst>
          </p:cNvPr>
          <p:cNvSpPr/>
          <p:nvPr/>
        </p:nvSpPr>
        <p:spPr>
          <a:xfrm>
            <a:off x="214104" y="1052736"/>
            <a:ext cx="8656842" cy="206210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fr-FR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1:</a:t>
            </a:r>
            <a:r>
              <a:rPr lang="fr-F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fr-F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dao </a:t>
            </a:r>
            <a:r>
              <a:rPr lang="fr-FR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fr-F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fr-F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fr-F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LC </a:t>
            </a:r>
            <a:r>
              <a:rPr lang="fr-FR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fr-F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fr-F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fr-F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cuộn</a:t>
            </a:r>
            <a:r>
              <a:rPr lang="fr-F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fr-F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thuần</a:t>
            </a:r>
            <a:r>
              <a:rPr lang="fr-F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fr-F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fr-F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fr-F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fr-F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1µH </a:t>
            </a:r>
            <a:r>
              <a:rPr lang="fr-FR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fr-F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tụ</a:t>
            </a:r>
            <a:r>
              <a:rPr lang="fr-F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fr-F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fr-F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fr-F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dung</a:t>
            </a:r>
            <a:r>
              <a:rPr lang="fr-F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25 µF. Dao </a:t>
            </a:r>
            <a:r>
              <a:rPr lang="fr-FR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fr-F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fr-F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fr-F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fr-F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fr-F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fr-F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fr-F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fr-FR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là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259728"/>
              </p:ext>
            </p:extLst>
          </p:nvPr>
        </p:nvGraphicFramePr>
        <p:xfrm>
          <a:off x="2438400" y="26162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9" name="Equation" r:id="rId5" imgW="914400" imgH="179640" progId="Equation.DSMT4">
                  <p:embed/>
                </p:oleObj>
              </mc:Choice>
              <mc:Fallback>
                <p:oleObj name="Equation" r:id="rId5" imgW="914400" imgH="179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38400" y="2616200"/>
                        <a:ext cx="914400" cy="179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" name="AutoShape 53"/>
          <p:cNvSpPr>
            <a:spLocks noChangeArrowheads="1"/>
          </p:cNvSpPr>
          <p:nvPr/>
        </p:nvSpPr>
        <p:spPr bwMode="gray">
          <a:xfrm>
            <a:off x="734268" y="3519429"/>
            <a:ext cx="3463398" cy="604837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19050">
            <a:solidFill>
              <a:srgbClr val="00808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2.10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rad/s.</a:t>
            </a:r>
            <a:r>
              <a:rPr lang="en-US" sz="3200" dirty="0"/>
              <a:t>	 </a:t>
            </a:r>
            <a:endParaRPr lang="en-US" sz="3200" dirty="0">
              <a:solidFill>
                <a:srgbClr val="2F22D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" name="AutoShape 54"/>
          <p:cNvSpPr>
            <a:spLocks noChangeArrowheads="1"/>
          </p:cNvSpPr>
          <p:nvPr/>
        </p:nvSpPr>
        <p:spPr bwMode="gray">
          <a:xfrm>
            <a:off x="855887" y="3581091"/>
            <a:ext cx="914400" cy="458266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A</a:t>
            </a:r>
          </a:p>
        </p:txBody>
      </p:sp>
      <p:sp>
        <p:nvSpPr>
          <p:cNvPr id="134" name="AutoShape 55"/>
          <p:cNvSpPr>
            <a:spLocks noChangeArrowheads="1"/>
          </p:cNvSpPr>
          <p:nvPr/>
        </p:nvSpPr>
        <p:spPr bwMode="gray">
          <a:xfrm>
            <a:off x="728966" y="4439996"/>
            <a:ext cx="3468700" cy="604838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10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rad/s.</a:t>
            </a:r>
            <a:endParaRPr lang="en-US" sz="3200" b="1" dirty="0">
              <a:solidFill>
                <a:srgbClr val="2F22D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AutoShape 56"/>
          <p:cNvSpPr>
            <a:spLocks noChangeArrowheads="1"/>
          </p:cNvSpPr>
          <p:nvPr/>
        </p:nvSpPr>
        <p:spPr bwMode="gray">
          <a:xfrm>
            <a:off x="817224" y="4500949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B</a:t>
            </a:r>
          </a:p>
        </p:txBody>
      </p:sp>
      <p:sp>
        <p:nvSpPr>
          <p:cNvPr id="146" name="AutoShape 57"/>
          <p:cNvSpPr>
            <a:spLocks noChangeArrowheads="1"/>
          </p:cNvSpPr>
          <p:nvPr/>
        </p:nvSpPr>
        <p:spPr bwMode="gray">
          <a:xfrm>
            <a:off x="723450" y="5247862"/>
            <a:ext cx="3474216" cy="604838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3.10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rad/s.</a:t>
            </a:r>
            <a:r>
              <a:rPr lang="en-US" sz="3200" dirty="0"/>
              <a:t>	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7" name="AutoShape 58"/>
          <p:cNvSpPr>
            <a:spLocks noChangeArrowheads="1"/>
          </p:cNvSpPr>
          <p:nvPr/>
        </p:nvSpPr>
        <p:spPr bwMode="gray">
          <a:xfrm>
            <a:off x="817316" y="5293038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C</a:t>
            </a:r>
          </a:p>
        </p:txBody>
      </p:sp>
      <p:sp>
        <p:nvSpPr>
          <p:cNvPr id="158" name="AutoShape 59"/>
          <p:cNvSpPr>
            <a:spLocks noChangeArrowheads="1"/>
          </p:cNvSpPr>
          <p:nvPr/>
        </p:nvSpPr>
        <p:spPr bwMode="gray">
          <a:xfrm>
            <a:off x="721893" y="6099377"/>
            <a:ext cx="3475774" cy="604837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4.10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rad/s.</a:t>
            </a:r>
          </a:p>
        </p:txBody>
      </p:sp>
      <p:sp>
        <p:nvSpPr>
          <p:cNvPr id="159" name="AutoShape 60"/>
          <p:cNvSpPr>
            <a:spLocks noChangeArrowheads="1"/>
          </p:cNvSpPr>
          <p:nvPr/>
        </p:nvSpPr>
        <p:spPr bwMode="gray">
          <a:xfrm>
            <a:off x="817224" y="6109453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D</a:t>
            </a:r>
          </a:p>
        </p:txBody>
      </p:sp>
      <p:sp>
        <p:nvSpPr>
          <p:cNvPr id="15" name="Oval 14"/>
          <p:cNvSpPr/>
          <p:nvPr/>
        </p:nvSpPr>
        <p:spPr>
          <a:xfrm>
            <a:off x="989051" y="3500543"/>
            <a:ext cx="648072" cy="58481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6963108"/>
              </p:ext>
            </p:extLst>
          </p:nvPr>
        </p:nvGraphicFramePr>
        <p:xfrm>
          <a:off x="4542525" y="3573549"/>
          <a:ext cx="1728192" cy="12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0" name="Equation" r:id="rId7" imgW="660400" imgH="419100" progId="Equation.3">
                  <p:embed/>
                </p:oleObj>
              </mc:Choice>
              <mc:Fallback>
                <p:oleObj name="Equation" r:id="rId7" imgW="660400" imgH="4191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2525" y="3573549"/>
                        <a:ext cx="1728192" cy="123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5592853" y="4945176"/>
            <a:ext cx="17027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L= 10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-6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7" name="Rectangle 6"/>
          <p:cNvSpPr/>
          <p:nvPr/>
        </p:nvSpPr>
        <p:spPr>
          <a:xfrm>
            <a:off x="5652120" y="5661248"/>
            <a:ext cx="22733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algn="just">
              <a:spcBef>
                <a:spcPts val="300"/>
              </a:spcBef>
              <a:spcAft>
                <a:spcPts val="0"/>
              </a:spcAft>
            </a:pPr>
            <a:r>
              <a:rPr lang="en-US" sz="3200" kern="1600" dirty="0" smtClean="0">
                <a:latin typeface="Times New Roman"/>
                <a:ea typeface="Times New Roman"/>
              </a:rPr>
              <a:t>C = 25.10</a:t>
            </a:r>
            <a:r>
              <a:rPr lang="en-US" sz="3200" kern="1600" baseline="30000" dirty="0" smtClean="0">
                <a:latin typeface="Times New Roman"/>
                <a:ea typeface="Times New Roman"/>
              </a:rPr>
              <a:t>-6</a:t>
            </a:r>
            <a:r>
              <a:rPr lang="en-US" sz="3200" kern="1600" dirty="0" smtClean="0">
                <a:latin typeface="Times New Roman"/>
                <a:ea typeface="Times New Roman"/>
              </a:rPr>
              <a:t>F</a:t>
            </a:r>
            <a:endParaRPr lang="en-US" sz="3200" kern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30854" y="3855078"/>
            <a:ext cx="24400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 2.10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rad/s.</a:t>
            </a:r>
            <a:r>
              <a:rPr lang="en-US" dirty="0"/>
              <a:t>	 </a:t>
            </a:r>
            <a:endParaRPr lang="en-US" dirty="0">
              <a:solidFill>
                <a:srgbClr val="2F22D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506659" y="2083787"/>
            <a:ext cx="243349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84448" y="2564904"/>
            <a:ext cx="245936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940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</p:childTnLst>
        </p:cTn>
      </p:par>
    </p:tnLst>
    <p:bldLst>
      <p:bldP spid="74" grpId="0" animBg="1"/>
      <p:bldP spid="122" grpId="0" animBg="1"/>
      <p:bldP spid="123" grpId="0" animBg="1"/>
      <p:bldP spid="134" grpId="0" animBg="1"/>
      <p:bldP spid="135" grpId="0" animBg="1"/>
      <p:bldP spid="146" grpId="0" animBg="1"/>
      <p:bldP spid="147" grpId="0" animBg="1"/>
      <p:bldP spid="158" grpId="0" animBg="1"/>
      <p:bldP spid="159" grpId="0" animBg="1"/>
      <p:bldP spid="15" grpId="0" animBg="1"/>
      <p:bldP spid="6" grpId="0"/>
      <p:bldP spid="7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ction Button: Home 24">
            <a:hlinkClick r:id="" action="ppaction://hlinkshowjump?jump=firstslide" highlightClick="1"/>
          </p:cNvPr>
          <p:cNvSpPr/>
          <p:nvPr/>
        </p:nvSpPr>
        <p:spPr>
          <a:xfrm>
            <a:off x="121699" y="81271"/>
            <a:ext cx="360040" cy="26493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utoShape 47">
            <a:hlinkClick r:id="rId4" action="ppaction://hlinksldjump"/>
          </p:cNvPr>
          <p:cNvSpPr>
            <a:spLocks noChangeArrowheads="1"/>
          </p:cNvSpPr>
          <p:nvPr/>
        </p:nvSpPr>
        <p:spPr bwMode="gray">
          <a:xfrm>
            <a:off x="1537225" y="70369"/>
            <a:ext cx="4906983" cy="683434"/>
          </a:xfrm>
          <a:prstGeom prst="roundRect">
            <a:avLst>
              <a:gd name="adj" fmla="val 50000"/>
            </a:avLst>
          </a:prstGeom>
          <a:solidFill>
            <a:srgbClr val="FFFFCC"/>
          </a:solidFill>
          <a:ln w="28575" algn="ctr">
            <a:solidFill>
              <a:srgbClr val="3333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mc="http://schemas.openxmlformats.org/markup-compatibility/2006" xmlns:a14="http://schemas.microsoft.com/office/drawing/2010/main" xmlns="" xmlns:a16="http://schemas.microsoft.com/office/drawing/2014/main" id="{5F6FB48B-97BF-4721-9FE5-3DAA416559B9}"/>
              </a:ext>
            </a:extLst>
          </p:cNvPr>
          <p:cNvSpPr/>
          <p:nvPr/>
        </p:nvSpPr>
        <p:spPr>
          <a:xfrm>
            <a:off x="200157" y="836712"/>
            <a:ext cx="8656842" cy="255454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e-DE" sz="3200" b="1" dirty="0"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de-DE" sz="3200" b="1" dirty="0" smtClean="0">
                <a:latin typeface="Times New Roman" pitchFamily="18" charset="0"/>
                <a:cs typeface="Times New Roman" pitchFamily="18" charset="0"/>
              </a:rPr>
              <a:t>2:</a:t>
            </a:r>
            <a:r>
              <a:rPr lang="de-DE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200" dirty="0">
                <a:latin typeface="Times New Roman" pitchFamily="18" charset="0"/>
                <a:cs typeface="Times New Roman" pitchFamily="18" charset="0"/>
              </a:rPr>
              <a:t>Trong mạch dao động lí tưởng LC, tụ điện có điện dung 8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/>
              </a:rPr>
              <a:t></a:t>
            </a:r>
            <a:r>
              <a:rPr lang="de-DE" sz="3200" dirty="0">
                <a:latin typeface="Times New Roman" pitchFamily="18" charset="0"/>
                <a:cs typeface="Times New Roman" pitchFamily="18" charset="0"/>
              </a:rPr>
              <a:t>F và cuộn cảm có độ tự cảm L thay đổi được. Muốn mạch này dao động với chu kì riêng 3,14.10</a:t>
            </a:r>
            <a:r>
              <a:rPr lang="de-DE" sz="3200" baseline="30000" dirty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de-DE" sz="3200" dirty="0">
                <a:latin typeface="Times New Roman" pitchFamily="18" charset="0"/>
                <a:cs typeface="Times New Roman" pitchFamily="18" charset="0"/>
              </a:rPr>
              <a:t> s thì độ tự cảm L phải có giá trị bằng: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91140"/>
              </p:ext>
            </p:extLst>
          </p:nvPr>
        </p:nvGraphicFramePr>
        <p:xfrm>
          <a:off x="2438400" y="26162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5" name="Equation" r:id="rId5" imgW="914400" imgH="179640" progId="Equation.DSMT4">
                  <p:embed/>
                </p:oleObj>
              </mc:Choice>
              <mc:Fallback>
                <p:oleObj name="Equation" r:id="rId5" imgW="914400" imgH="179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38400" y="2616200"/>
                        <a:ext cx="914400" cy="179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" name="AutoShape 53"/>
          <p:cNvSpPr>
            <a:spLocks noChangeArrowheads="1"/>
          </p:cNvSpPr>
          <p:nvPr/>
        </p:nvSpPr>
        <p:spPr bwMode="gray">
          <a:xfrm>
            <a:off x="252003" y="3519429"/>
            <a:ext cx="2951845" cy="604837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19050">
            <a:solidFill>
              <a:srgbClr val="00808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3200" dirty="0" smtClean="0"/>
              <a:t>  </a:t>
            </a:r>
            <a:r>
              <a:rPr lang="de-DE" sz="3200" dirty="0" smtClean="0">
                <a:latin typeface="Times New Roman" pitchFamily="18" charset="0"/>
                <a:cs typeface="Times New Roman" pitchFamily="18" charset="0"/>
              </a:rPr>
              <a:t>0,04H </a:t>
            </a:r>
            <a:endParaRPr lang="en-US" sz="3200" dirty="0">
              <a:solidFill>
                <a:srgbClr val="2F22D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" name="AutoShape 54"/>
          <p:cNvSpPr>
            <a:spLocks noChangeArrowheads="1"/>
          </p:cNvSpPr>
          <p:nvPr/>
        </p:nvSpPr>
        <p:spPr bwMode="gray">
          <a:xfrm>
            <a:off x="297514" y="3592714"/>
            <a:ext cx="890110" cy="458266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A</a:t>
            </a:r>
          </a:p>
        </p:txBody>
      </p:sp>
      <p:sp>
        <p:nvSpPr>
          <p:cNvPr id="134" name="AutoShape 55"/>
          <p:cNvSpPr>
            <a:spLocks noChangeArrowheads="1"/>
          </p:cNvSpPr>
          <p:nvPr/>
        </p:nvSpPr>
        <p:spPr bwMode="gray">
          <a:xfrm>
            <a:off x="214104" y="4439996"/>
            <a:ext cx="2989744" cy="604838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3200" dirty="0" smtClean="0">
                <a:latin typeface="Times New Roman" pitchFamily="18" charset="0"/>
                <a:cs typeface="Times New Roman" pitchFamily="18" charset="0"/>
              </a:rPr>
              <a:t>  0,05H </a:t>
            </a:r>
            <a:endParaRPr lang="en-US" sz="3200" b="1" dirty="0">
              <a:solidFill>
                <a:srgbClr val="2F22D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AutoShape 56"/>
          <p:cNvSpPr>
            <a:spLocks noChangeArrowheads="1"/>
          </p:cNvSpPr>
          <p:nvPr/>
        </p:nvSpPr>
        <p:spPr bwMode="gray">
          <a:xfrm>
            <a:off x="307089" y="4500949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B</a:t>
            </a:r>
          </a:p>
        </p:txBody>
      </p:sp>
      <p:sp>
        <p:nvSpPr>
          <p:cNvPr id="146" name="AutoShape 57"/>
          <p:cNvSpPr>
            <a:spLocks noChangeArrowheads="1"/>
          </p:cNvSpPr>
          <p:nvPr/>
        </p:nvSpPr>
        <p:spPr bwMode="gray">
          <a:xfrm>
            <a:off x="235667" y="5258355"/>
            <a:ext cx="2968181" cy="604838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3200" dirty="0" smtClean="0">
                <a:latin typeface="Times New Roman" pitchFamily="18" charset="0"/>
                <a:cs typeface="Times New Roman" pitchFamily="18" charset="0"/>
              </a:rPr>
              <a:t>  0,02H 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7" name="AutoShape 58"/>
          <p:cNvSpPr>
            <a:spLocks noChangeArrowheads="1"/>
          </p:cNvSpPr>
          <p:nvPr/>
        </p:nvSpPr>
        <p:spPr bwMode="gray">
          <a:xfrm>
            <a:off x="305668" y="5313124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C</a:t>
            </a:r>
          </a:p>
        </p:txBody>
      </p:sp>
      <p:sp>
        <p:nvSpPr>
          <p:cNvPr id="158" name="AutoShape 59"/>
          <p:cNvSpPr>
            <a:spLocks noChangeArrowheads="1"/>
          </p:cNvSpPr>
          <p:nvPr/>
        </p:nvSpPr>
        <p:spPr bwMode="gray">
          <a:xfrm>
            <a:off x="252003" y="6054684"/>
            <a:ext cx="2951845" cy="604837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r>
              <a:rPr lang="de-DE" sz="3200" dirty="0" smtClean="0">
                <a:latin typeface="Times New Roman" pitchFamily="18" charset="0"/>
                <a:cs typeface="Times New Roman" pitchFamily="18" charset="0"/>
              </a:rPr>
              <a:t>  0,03H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AutoShape 60"/>
          <p:cNvSpPr>
            <a:spLocks noChangeArrowheads="1"/>
          </p:cNvSpPr>
          <p:nvPr/>
        </p:nvSpPr>
        <p:spPr bwMode="gray">
          <a:xfrm>
            <a:off x="307089" y="6109453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D</a:t>
            </a:r>
          </a:p>
        </p:txBody>
      </p:sp>
      <p:sp>
        <p:nvSpPr>
          <p:cNvPr id="15" name="Oval 14"/>
          <p:cNvSpPr/>
          <p:nvPr/>
        </p:nvSpPr>
        <p:spPr>
          <a:xfrm>
            <a:off x="446319" y="5255480"/>
            <a:ext cx="648072" cy="58481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563888" y="3758592"/>
            <a:ext cx="20681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 = 8.10</a:t>
            </a:r>
            <a:r>
              <a:rPr lang="en-US" sz="3200" baseline="30000" dirty="0">
                <a:latin typeface="Times New Roman" pitchFamily="18" charset="0"/>
                <a:cs typeface="Times New Roman" pitchFamily="18" charset="0"/>
              </a:rPr>
              <a:t>-6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8875529"/>
              </p:ext>
            </p:extLst>
          </p:nvPr>
        </p:nvGraphicFramePr>
        <p:xfrm>
          <a:off x="3671026" y="4696757"/>
          <a:ext cx="2089980" cy="598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6" name="Equation" r:id="rId7" imgW="800100" imgH="228600" progId="Equation.3">
                  <p:embed/>
                </p:oleObj>
              </mc:Choice>
              <mc:Fallback>
                <p:oleObj name="Equation" r:id="rId7" imgW="8001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1026" y="4696757"/>
                        <a:ext cx="2089980" cy="5989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363358"/>
              </p:ext>
            </p:extLst>
          </p:nvPr>
        </p:nvGraphicFramePr>
        <p:xfrm>
          <a:off x="6023811" y="4738821"/>
          <a:ext cx="1028149" cy="494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7" name="Equation" r:id="rId9" imgW="342720" imgH="164880" progId="Equation.3">
                  <p:embed/>
                </p:oleObj>
              </mc:Choice>
              <mc:Fallback>
                <p:oleObj name="Equation" r:id="rId9" imgW="34272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3811" y="4738821"/>
                        <a:ext cx="1028149" cy="4943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7061345" y="4719979"/>
            <a:ext cx="15905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sz="3200" dirty="0" smtClean="0">
                <a:latin typeface="Times New Roman" pitchFamily="18" charset="0"/>
                <a:cs typeface="Times New Roman" pitchFamily="18" charset="0"/>
              </a:rPr>
              <a:t>= 0,02H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75135" y="3764579"/>
            <a:ext cx="24897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dirty="0" smtClean="0">
                <a:latin typeface="Times New Roman" pitchFamily="18" charset="0"/>
                <a:cs typeface="Times New Roman" pitchFamily="18" charset="0"/>
              </a:rPr>
              <a:t>T= 3,14.10</a:t>
            </a:r>
            <a:r>
              <a:rPr lang="de-DE" sz="3200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de-DE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200" dirty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32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770355" y="1844824"/>
            <a:ext cx="243349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187624" y="2852936"/>
            <a:ext cx="158417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437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</p:childTnLst>
        </p:cTn>
      </p:par>
    </p:tnLst>
    <p:bldLst>
      <p:bldP spid="74" grpId="0" animBg="1"/>
      <p:bldP spid="122" grpId="0" animBg="1"/>
      <p:bldP spid="123" grpId="0" animBg="1"/>
      <p:bldP spid="134" grpId="0" animBg="1"/>
      <p:bldP spid="135" grpId="0" animBg="1"/>
      <p:bldP spid="146" grpId="0" animBg="1"/>
      <p:bldP spid="147" grpId="0" animBg="1"/>
      <p:bldP spid="158" grpId="0" animBg="1"/>
      <p:bldP spid="159" grpId="0" animBg="1"/>
      <p:bldP spid="15" grpId="0" animBg="1"/>
      <p:bldP spid="2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ction Button: Home 24">
            <a:hlinkClick r:id="" action="ppaction://hlinkshowjump?jump=firstslide" highlightClick="1"/>
          </p:cNvPr>
          <p:cNvSpPr/>
          <p:nvPr/>
        </p:nvSpPr>
        <p:spPr>
          <a:xfrm>
            <a:off x="121699" y="81271"/>
            <a:ext cx="360040" cy="26493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utoShape 47">
            <a:hlinkClick r:id="rId4" action="ppaction://hlinksldjump"/>
          </p:cNvPr>
          <p:cNvSpPr>
            <a:spLocks noChangeArrowheads="1"/>
          </p:cNvSpPr>
          <p:nvPr/>
        </p:nvSpPr>
        <p:spPr bwMode="gray">
          <a:xfrm>
            <a:off x="1537225" y="70369"/>
            <a:ext cx="4906983" cy="683434"/>
          </a:xfrm>
          <a:prstGeom prst="roundRect">
            <a:avLst>
              <a:gd name="adj" fmla="val 50000"/>
            </a:avLst>
          </a:prstGeom>
          <a:solidFill>
            <a:srgbClr val="FFFFCC"/>
          </a:solidFill>
          <a:ln w="28575" algn="ctr">
            <a:solidFill>
              <a:srgbClr val="3333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mc="http://schemas.openxmlformats.org/markup-compatibility/2006" xmlns:a14="http://schemas.microsoft.com/office/drawing/2010/main" xmlns="" xmlns:a16="http://schemas.microsoft.com/office/drawing/2014/main" id="{5F6FB48B-97BF-4721-9FE5-3DAA416559B9}"/>
              </a:ext>
            </a:extLst>
          </p:cNvPr>
          <p:cNvSpPr/>
          <p:nvPr/>
        </p:nvSpPr>
        <p:spPr>
          <a:xfrm>
            <a:off x="200157" y="836712"/>
            <a:ext cx="8656842" cy="255454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LC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tụ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                   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6573830"/>
              </p:ext>
            </p:extLst>
          </p:nvPr>
        </p:nvGraphicFramePr>
        <p:xfrm>
          <a:off x="2438400" y="26162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5" name="Equation" r:id="rId5" imgW="914400" imgH="179640" progId="Equation.DSMT4">
                  <p:embed/>
                </p:oleObj>
              </mc:Choice>
              <mc:Fallback>
                <p:oleObj name="Equation" r:id="rId5" imgW="914400" imgH="179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38400" y="2616200"/>
                        <a:ext cx="914400" cy="179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" name="AutoShape 53"/>
          <p:cNvSpPr>
            <a:spLocks noChangeArrowheads="1"/>
          </p:cNvSpPr>
          <p:nvPr/>
        </p:nvSpPr>
        <p:spPr bwMode="gray">
          <a:xfrm>
            <a:off x="252002" y="3519429"/>
            <a:ext cx="3250929" cy="604837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19050">
            <a:solidFill>
              <a:srgbClr val="00808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0,8A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AutoShape 54"/>
          <p:cNvSpPr>
            <a:spLocks noChangeArrowheads="1"/>
          </p:cNvSpPr>
          <p:nvPr/>
        </p:nvSpPr>
        <p:spPr bwMode="gray">
          <a:xfrm>
            <a:off x="297514" y="3592714"/>
            <a:ext cx="890110" cy="458266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A</a:t>
            </a:r>
          </a:p>
        </p:txBody>
      </p:sp>
      <p:sp>
        <p:nvSpPr>
          <p:cNvPr id="134" name="AutoShape 55"/>
          <p:cNvSpPr>
            <a:spLocks noChangeArrowheads="1"/>
          </p:cNvSpPr>
          <p:nvPr/>
        </p:nvSpPr>
        <p:spPr bwMode="gray">
          <a:xfrm>
            <a:off x="214103" y="4439996"/>
            <a:ext cx="3288828" cy="604838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/>
              <a:t>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0,4A</a:t>
            </a:r>
            <a:endParaRPr lang="en-US" sz="3200" b="1" dirty="0">
              <a:solidFill>
                <a:srgbClr val="2F22D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AutoShape 56"/>
          <p:cNvSpPr>
            <a:spLocks noChangeArrowheads="1"/>
          </p:cNvSpPr>
          <p:nvPr/>
        </p:nvSpPr>
        <p:spPr bwMode="gray">
          <a:xfrm>
            <a:off x="307089" y="4500949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B</a:t>
            </a:r>
          </a:p>
        </p:txBody>
      </p:sp>
      <p:sp>
        <p:nvSpPr>
          <p:cNvPr id="146" name="AutoShape 57"/>
          <p:cNvSpPr>
            <a:spLocks noChangeArrowheads="1"/>
          </p:cNvSpPr>
          <p:nvPr/>
        </p:nvSpPr>
        <p:spPr bwMode="gray">
          <a:xfrm>
            <a:off x="235667" y="5258355"/>
            <a:ext cx="3267266" cy="604838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7" name="AutoShape 58"/>
          <p:cNvSpPr>
            <a:spLocks noChangeArrowheads="1"/>
          </p:cNvSpPr>
          <p:nvPr/>
        </p:nvSpPr>
        <p:spPr bwMode="gray">
          <a:xfrm>
            <a:off x="307089" y="5258355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C</a:t>
            </a:r>
          </a:p>
        </p:txBody>
      </p:sp>
      <p:sp>
        <p:nvSpPr>
          <p:cNvPr id="158" name="AutoShape 59"/>
          <p:cNvSpPr>
            <a:spLocks noChangeArrowheads="1"/>
          </p:cNvSpPr>
          <p:nvPr/>
        </p:nvSpPr>
        <p:spPr bwMode="gray">
          <a:xfrm>
            <a:off x="251520" y="6043736"/>
            <a:ext cx="3268824" cy="604837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AutoShape 60"/>
          <p:cNvSpPr>
            <a:spLocks noChangeArrowheads="1"/>
          </p:cNvSpPr>
          <p:nvPr/>
        </p:nvSpPr>
        <p:spPr bwMode="gray">
          <a:xfrm>
            <a:off x="285369" y="6081574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D</a:t>
            </a:r>
          </a:p>
        </p:txBody>
      </p:sp>
      <p:sp>
        <p:nvSpPr>
          <p:cNvPr id="15" name="Oval 14"/>
          <p:cNvSpPr/>
          <p:nvPr/>
        </p:nvSpPr>
        <p:spPr>
          <a:xfrm>
            <a:off x="440253" y="6043736"/>
            <a:ext cx="648072" cy="58481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965" y="6053696"/>
            <a:ext cx="1296144" cy="551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749" y="5258355"/>
            <a:ext cx="1219043" cy="60344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62703"/>
              </p:ext>
            </p:extLst>
          </p:nvPr>
        </p:nvGraphicFramePr>
        <p:xfrm>
          <a:off x="4283968" y="3454392"/>
          <a:ext cx="3144060" cy="639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6" name="Equation" r:id="rId9" imgW="1117440" imgH="228600" progId="Equation.3">
                  <p:embed/>
                </p:oleObj>
              </mc:Choice>
              <mc:Fallback>
                <p:oleObj name="Equation" r:id="rId9" imgW="1117440" imgH="228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3454392"/>
                        <a:ext cx="3144060" cy="6397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755014"/>
              </p:ext>
            </p:extLst>
          </p:nvPr>
        </p:nvGraphicFramePr>
        <p:xfrm>
          <a:off x="3923928" y="4209165"/>
          <a:ext cx="2005459" cy="583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7" name="Equation" r:id="rId11" imgW="825480" imgH="241200" progId="Equation.3">
                  <p:embed/>
                </p:oleObj>
              </mc:Choice>
              <mc:Fallback>
                <p:oleObj name="Equation" r:id="rId11" imgW="82548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4209165"/>
                        <a:ext cx="2005459" cy="5835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0568299"/>
              </p:ext>
            </p:extLst>
          </p:nvPr>
        </p:nvGraphicFramePr>
        <p:xfrm>
          <a:off x="6356686" y="4192701"/>
          <a:ext cx="2500313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8" name="Equation" r:id="rId13" imgW="1028520" imgH="203040" progId="Equation.3">
                  <p:embed/>
                </p:oleObj>
              </mc:Choice>
              <mc:Fallback>
                <p:oleObj name="Equation" r:id="rId13" imgW="102852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6686" y="4192701"/>
                        <a:ext cx="2500313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8776393"/>
              </p:ext>
            </p:extLst>
          </p:nvPr>
        </p:nvGraphicFramePr>
        <p:xfrm>
          <a:off x="4522751" y="4940147"/>
          <a:ext cx="1656184" cy="68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9" name="Equation" r:id="rId15" imgW="545760" imgH="228600" progId="Equation.3">
                  <p:embed/>
                </p:oleObj>
              </mc:Choice>
              <mc:Fallback>
                <p:oleObj name="Equation" r:id="rId15" imgW="54576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2751" y="4940147"/>
                        <a:ext cx="1656184" cy="68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6779875"/>
              </p:ext>
            </p:extLst>
          </p:nvPr>
        </p:nvGraphicFramePr>
        <p:xfrm>
          <a:off x="4125913" y="5753100"/>
          <a:ext cx="2271712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0" name="Equation" r:id="rId17" imgW="812520" imgH="419040" progId="Equation.3">
                  <p:embed/>
                </p:oleObj>
              </mc:Choice>
              <mc:Fallback>
                <p:oleObj name="Equation" r:id="rId17" imgW="812520" imgH="419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5913" y="5753100"/>
                        <a:ext cx="2271712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/>
          <p:nvPr/>
        </p:nvSpPr>
        <p:spPr>
          <a:xfrm>
            <a:off x="6380582" y="5044834"/>
            <a:ext cx="13276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 0,8A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2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885725"/>
            <a:ext cx="1296144" cy="55105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493685"/>
              </p:ext>
            </p:extLst>
          </p:nvPr>
        </p:nvGraphicFramePr>
        <p:xfrm>
          <a:off x="327025" y="2003976"/>
          <a:ext cx="3663691" cy="942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1" name="Equation" r:id="rId19" imgW="1523880" imgH="393480" progId="Equation.3">
                  <p:embed/>
                </p:oleObj>
              </mc:Choice>
              <mc:Fallback>
                <p:oleObj name="Equation" r:id="rId19" imgW="1523880" imgH="393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" y="2003976"/>
                        <a:ext cx="3663691" cy="9424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800293" y="2636912"/>
            <a:ext cx="57606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932040" y="4045450"/>
            <a:ext cx="57606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414652" y="2653154"/>
            <a:ext cx="57606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91675" y="4021661"/>
            <a:ext cx="515945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28917" y="2648630"/>
            <a:ext cx="765427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613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</p:childTnLst>
        </p:cTn>
      </p:par>
    </p:tnLst>
    <p:bldLst>
      <p:bldP spid="74" grpId="0" animBg="1"/>
      <p:bldP spid="122" grpId="0" animBg="1"/>
      <p:bldP spid="123" grpId="0" animBg="1"/>
      <p:bldP spid="134" grpId="0" animBg="1"/>
      <p:bldP spid="135" grpId="0" animBg="1"/>
      <p:bldP spid="146" grpId="0" animBg="1"/>
      <p:bldP spid="147" grpId="0" animBg="1"/>
      <p:bldP spid="158" grpId="0" animBg="1"/>
      <p:bldP spid="159" grpId="0" animBg="1"/>
      <p:bldP spid="15" grpId="0" animBg="1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ction Button: Home 24">
            <a:hlinkClick r:id="" action="ppaction://hlinkshowjump?jump=firstslide" highlightClick="1"/>
          </p:cNvPr>
          <p:cNvSpPr/>
          <p:nvPr/>
        </p:nvSpPr>
        <p:spPr>
          <a:xfrm>
            <a:off x="121699" y="81271"/>
            <a:ext cx="360040" cy="26493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mc="http://schemas.openxmlformats.org/markup-compatibility/2006" xmlns:a14="http://schemas.microsoft.com/office/drawing/2010/main" xmlns="" xmlns:a16="http://schemas.microsoft.com/office/drawing/2014/main" id="{5F6FB48B-97BF-4721-9FE5-3DAA416559B9}"/>
              </a:ext>
            </a:extLst>
          </p:cNvPr>
          <p:cNvSpPr/>
          <p:nvPr/>
        </p:nvSpPr>
        <p:spPr>
          <a:xfrm>
            <a:off x="200157" y="183551"/>
            <a:ext cx="8656842" cy="255454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32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s-ES" sz="3200" b="1" dirty="0"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s-E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tụ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cuộn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do.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tụ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2.10</a:t>
            </a:r>
            <a:r>
              <a:rPr lang="es-ES" sz="3200" baseline="30000" dirty="0">
                <a:latin typeface="Times New Roman" pitchFamily="18" charset="0"/>
                <a:cs typeface="Times New Roman" pitchFamily="18" charset="0"/>
              </a:rPr>
              <a:t>-6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0,222A.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s-ES" sz="32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= 10 .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.       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9757523"/>
              </p:ext>
            </p:extLst>
          </p:nvPr>
        </p:nvGraphicFramePr>
        <p:xfrm>
          <a:off x="2438400" y="26162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7" name="Equation" r:id="rId4" imgW="914400" imgH="179640" progId="Equation.DSMT4">
                  <p:embed/>
                </p:oleObj>
              </mc:Choice>
              <mc:Fallback>
                <p:oleObj name="Equation" r:id="rId4" imgW="914400" imgH="179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38400" y="2616200"/>
                        <a:ext cx="914400" cy="179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" name="AutoShape 53"/>
          <p:cNvSpPr>
            <a:spLocks noChangeArrowheads="1"/>
          </p:cNvSpPr>
          <p:nvPr/>
        </p:nvSpPr>
        <p:spPr bwMode="gray">
          <a:xfrm>
            <a:off x="243835" y="2987877"/>
            <a:ext cx="3680094" cy="604837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19050">
            <a:solidFill>
              <a:srgbClr val="00808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3200" dirty="0" smtClean="0">
                <a:latin typeface="Times New Roman" pitchFamily="18" charset="0"/>
                <a:cs typeface="Times New Roman" pitchFamily="18" charset="0"/>
              </a:rPr>
              <a:t>    2,5 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MHz </a:t>
            </a:r>
            <a:endParaRPr lang="en-US" sz="3200" dirty="0">
              <a:solidFill>
                <a:srgbClr val="2F22D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" name="AutoShape 54"/>
          <p:cNvSpPr>
            <a:spLocks noChangeArrowheads="1"/>
          </p:cNvSpPr>
          <p:nvPr/>
        </p:nvSpPr>
        <p:spPr bwMode="gray">
          <a:xfrm>
            <a:off x="352510" y="3071193"/>
            <a:ext cx="923975" cy="458266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A</a:t>
            </a:r>
          </a:p>
        </p:txBody>
      </p:sp>
      <p:sp>
        <p:nvSpPr>
          <p:cNvPr id="134" name="AutoShape 55"/>
          <p:cNvSpPr>
            <a:spLocks noChangeArrowheads="1"/>
          </p:cNvSpPr>
          <p:nvPr/>
        </p:nvSpPr>
        <p:spPr bwMode="gray">
          <a:xfrm>
            <a:off x="256450" y="4005064"/>
            <a:ext cx="3667479" cy="604838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3200" dirty="0" smtClean="0">
                <a:latin typeface="Times New Roman" pitchFamily="18" charset="0"/>
                <a:cs typeface="Times New Roman" pitchFamily="18" charset="0"/>
              </a:rPr>
              <a:t>    50kHz </a:t>
            </a:r>
            <a:endParaRPr lang="en-US" sz="3200" b="1" dirty="0">
              <a:solidFill>
                <a:srgbClr val="2F22D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AutoShape 56"/>
          <p:cNvSpPr>
            <a:spLocks noChangeArrowheads="1"/>
          </p:cNvSpPr>
          <p:nvPr/>
        </p:nvSpPr>
        <p:spPr bwMode="gray">
          <a:xfrm>
            <a:off x="350841" y="4025555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B</a:t>
            </a:r>
          </a:p>
        </p:txBody>
      </p:sp>
      <p:sp>
        <p:nvSpPr>
          <p:cNvPr id="146" name="AutoShape 57"/>
          <p:cNvSpPr>
            <a:spLocks noChangeArrowheads="1"/>
          </p:cNvSpPr>
          <p:nvPr/>
        </p:nvSpPr>
        <p:spPr bwMode="gray">
          <a:xfrm>
            <a:off x="235668" y="5023042"/>
            <a:ext cx="3688262" cy="604838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3200" dirty="0" smtClean="0">
                <a:latin typeface="Times New Roman" pitchFamily="18" charset="0"/>
                <a:cs typeface="Times New Roman" pitchFamily="18" charset="0"/>
              </a:rPr>
              <a:t>    25kHz 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7" name="AutoShape 58"/>
          <p:cNvSpPr>
            <a:spLocks noChangeArrowheads="1"/>
          </p:cNvSpPr>
          <p:nvPr/>
        </p:nvSpPr>
        <p:spPr bwMode="gray">
          <a:xfrm>
            <a:off x="307089" y="5059376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C</a:t>
            </a:r>
          </a:p>
        </p:txBody>
      </p:sp>
      <p:sp>
        <p:nvSpPr>
          <p:cNvPr id="158" name="AutoShape 59"/>
          <p:cNvSpPr>
            <a:spLocks noChangeArrowheads="1"/>
          </p:cNvSpPr>
          <p:nvPr/>
        </p:nvSpPr>
        <p:spPr bwMode="gray">
          <a:xfrm>
            <a:off x="243835" y="6034984"/>
            <a:ext cx="3680095" cy="604837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r>
              <a:rPr lang="es-ES" sz="3200" dirty="0" smtClean="0"/>
              <a:t>   </a:t>
            </a:r>
            <a:r>
              <a:rPr lang="es-ES" sz="3200" dirty="0" smtClean="0">
                <a:latin typeface="Times New Roman" pitchFamily="18" charset="0"/>
                <a:cs typeface="Times New Roman" pitchFamily="18" charset="0"/>
              </a:rPr>
              <a:t>17,7MHz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AutoShape 60"/>
          <p:cNvSpPr>
            <a:spLocks noChangeArrowheads="1"/>
          </p:cNvSpPr>
          <p:nvPr/>
        </p:nvSpPr>
        <p:spPr bwMode="gray">
          <a:xfrm>
            <a:off x="307089" y="6144521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D</a:t>
            </a:r>
          </a:p>
        </p:txBody>
      </p:sp>
      <p:sp>
        <p:nvSpPr>
          <p:cNvPr id="15" name="Oval 14"/>
          <p:cNvSpPr/>
          <p:nvPr/>
        </p:nvSpPr>
        <p:spPr>
          <a:xfrm>
            <a:off x="440253" y="5047901"/>
            <a:ext cx="648072" cy="58481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716016" y="3007939"/>
            <a:ext cx="21820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s-ES" sz="32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s-ES" sz="3200" dirty="0" smtClean="0">
                <a:latin typeface="Times New Roman" pitchFamily="18" charset="0"/>
                <a:cs typeface="Times New Roman" pitchFamily="18" charset="0"/>
              </a:rPr>
              <a:t>= 2.10</a:t>
            </a:r>
            <a:r>
              <a:rPr lang="es-ES" sz="3200" baseline="30000" dirty="0" smtClean="0">
                <a:latin typeface="Times New Roman" pitchFamily="18" charset="0"/>
                <a:cs typeface="Times New Roman" pitchFamily="18" charset="0"/>
              </a:rPr>
              <a:t>-6</a:t>
            </a:r>
            <a:r>
              <a:rPr lang="es-E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4716016" y="3855221"/>
            <a:ext cx="19500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smtClean="0">
                <a:latin typeface="Times New Roman" pitchFamily="18" charset="0"/>
                <a:cs typeface="Times New Roman" pitchFamily="18" charset="0"/>
              </a:rPr>
              <a:t>I= 0,222A</a:t>
            </a: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1937113"/>
              </p:ext>
            </p:extLst>
          </p:nvPr>
        </p:nvGraphicFramePr>
        <p:xfrm>
          <a:off x="6732240" y="3833753"/>
          <a:ext cx="2236788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8" name="Equation" r:id="rId6" imgW="799920" imgH="253800" progId="Equation.3">
                  <p:embed/>
                </p:oleObj>
              </mc:Choice>
              <mc:Fallback>
                <p:oleObj name="Equation" r:id="rId6" imgW="799920" imgH="253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3833753"/>
                        <a:ext cx="2236788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1831736"/>
              </p:ext>
            </p:extLst>
          </p:nvPr>
        </p:nvGraphicFramePr>
        <p:xfrm>
          <a:off x="4860032" y="4426745"/>
          <a:ext cx="1389063" cy="131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9" name="Equation" r:id="rId8" imgW="469800" imgH="431640" progId="Equation.3">
                  <p:embed/>
                </p:oleObj>
              </mc:Choice>
              <mc:Fallback>
                <p:oleObj name="Equation" r:id="rId8" imgW="469800" imgH="43164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4426745"/>
                        <a:ext cx="1389063" cy="1312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5010903"/>
              </p:ext>
            </p:extLst>
          </p:nvPr>
        </p:nvGraphicFramePr>
        <p:xfrm>
          <a:off x="6670489" y="4734713"/>
          <a:ext cx="1899701" cy="590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0" name="Equation" r:id="rId10" imgW="533160" imgH="203040" progId="Equation.3">
                  <p:embed/>
                </p:oleObj>
              </mc:Choice>
              <mc:Fallback>
                <p:oleObj name="Equation" r:id="rId10" imgW="53316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0489" y="4734713"/>
                        <a:ext cx="1899701" cy="5907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9427450"/>
              </p:ext>
            </p:extLst>
          </p:nvPr>
        </p:nvGraphicFramePr>
        <p:xfrm>
          <a:off x="4716016" y="5952898"/>
          <a:ext cx="1510982" cy="533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1" name="Equation" r:id="rId12" imgW="469800" imgH="203040" progId="Equation.3">
                  <p:embed/>
                </p:oleObj>
              </mc:Choice>
              <mc:Fallback>
                <p:oleObj name="Equation" r:id="rId12" imgW="46980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5952898"/>
                        <a:ext cx="1510982" cy="5335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6300192" y="5852133"/>
            <a:ext cx="22028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smtClean="0">
                <a:latin typeface="Times New Roman" pitchFamily="18" charset="0"/>
                <a:cs typeface="Times New Roman" pitchFamily="18" charset="0"/>
              </a:rPr>
              <a:t>24983,78Hz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2006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</p:childTnLst>
        </p:cTn>
      </p:par>
    </p:tnLst>
    <p:bldLst>
      <p:bldP spid="74" grpId="0" animBg="1"/>
      <p:bldP spid="122" grpId="0" animBg="1"/>
      <p:bldP spid="123" grpId="0" animBg="1"/>
      <p:bldP spid="134" grpId="0" animBg="1"/>
      <p:bldP spid="135" grpId="0" animBg="1"/>
      <p:bldP spid="146" grpId="0" animBg="1"/>
      <p:bldP spid="147" grpId="0" animBg="1"/>
      <p:bldP spid="158" grpId="0" animBg="1"/>
      <p:bldP spid="159" grpId="0" animBg="1"/>
      <p:bldP spid="15" grpId="0" animBg="1"/>
      <p:bldP spid="2" grpId="0"/>
      <p:bldP spid="3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ction Button: Home 24">
            <a:hlinkClick r:id="" action="ppaction://hlinkshowjump?jump=firstslide" highlightClick="1"/>
          </p:cNvPr>
          <p:cNvSpPr/>
          <p:nvPr/>
        </p:nvSpPr>
        <p:spPr>
          <a:xfrm>
            <a:off x="121699" y="81271"/>
            <a:ext cx="360040" cy="26493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mc="http://schemas.openxmlformats.org/markup-compatibility/2006" xmlns:a14="http://schemas.microsoft.com/office/drawing/2010/main" xmlns="" xmlns:a16="http://schemas.microsoft.com/office/drawing/2014/main" id="{5F6FB48B-97BF-4721-9FE5-3DAA416559B9}"/>
              </a:ext>
            </a:extLst>
          </p:cNvPr>
          <p:cNvSpPr/>
          <p:nvPr/>
        </p:nvSpPr>
        <p:spPr>
          <a:xfrm>
            <a:off x="122483" y="81271"/>
            <a:ext cx="8656842" cy="403187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sz="3200" b="1" dirty="0"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pl-PL" sz="3200" b="1" dirty="0" smtClean="0">
                <a:latin typeface="Times New Roman" pitchFamily="18" charset="0"/>
                <a:cs typeface="Times New Roman" pitchFamily="18" charset="0"/>
              </a:rPr>
              <a:t>5: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Một </a:t>
            </a:r>
            <a:r>
              <a:rPr lang="pl-PL" sz="3200" dirty="0">
                <a:latin typeface="Times New Roman" pitchFamily="18" charset="0"/>
                <a:cs typeface="Times New Roman" pitchFamily="18" charset="0"/>
              </a:rPr>
              <a:t>mạch dao động LC lí tưởng gồm một cuộn dây thuần cảm và một tụ điện đang có dao động điện từ tự do. Tại thời điểm t = 0, điện tích trên bản tụ thứ nhất có điện tích cực đại Q</a:t>
            </a:r>
            <a:r>
              <a:rPr lang="pl-PL" sz="3200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pl-PL" sz="3200" dirty="0">
                <a:latin typeface="Times New Roman" pitchFamily="18" charset="0"/>
                <a:cs typeface="Times New Roman" pitchFamily="18" charset="0"/>
              </a:rPr>
              <a:t>. Sau thời gian ngắn nhất bằng 10</a:t>
            </a:r>
            <a:r>
              <a:rPr lang="pl-PL" sz="3200" baseline="30000" dirty="0">
                <a:latin typeface="Times New Roman" pitchFamily="18" charset="0"/>
                <a:cs typeface="Times New Roman" pitchFamily="18" charset="0"/>
              </a:rPr>
              <a:t>-6</a:t>
            </a:r>
            <a:r>
              <a:rPr lang="pl-PL" sz="3200" dirty="0">
                <a:latin typeface="Times New Roman" pitchFamily="18" charset="0"/>
                <a:cs typeface="Times New Roman" pitchFamily="18" charset="0"/>
              </a:rPr>
              <a:t> s kể từ lúc t = 0 thì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điện </a:t>
            </a:r>
            <a:r>
              <a:rPr lang="pl-PL" sz="3200" dirty="0">
                <a:latin typeface="Times New Roman" pitchFamily="18" charset="0"/>
                <a:cs typeface="Times New Roman" pitchFamily="18" charset="0"/>
              </a:rPr>
              <a:t>tích trên bản tụ thứ hai có giá trị 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bằng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l-PL" sz="3200" dirty="0">
                <a:latin typeface="Times New Roman" pitchFamily="18" charset="0"/>
                <a:cs typeface="Times New Roman" pitchFamily="18" charset="0"/>
              </a:rPr>
              <a:t>Chu kì dao động riêng là.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2841498"/>
              </p:ext>
            </p:extLst>
          </p:nvPr>
        </p:nvGraphicFramePr>
        <p:xfrm>
          <a:off x="2438400" y="26162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4" name="Equation" r:id="rId4" imgW="914400" imgH="179640" progId="Equation.DSMT4">
                  <p:embed/>
                </p:oleObj>
              </mc:Choice>
              <mc:Fallback>
                <p:oleObj name="Equation" r:id="rId4" imgW="914400" imgH="179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38400" y="2616200"/>
                        <a:ext cx="914400" cy="179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" name="AutoShape 53"/>
          <p:cNvSpPr>
            <a:spLocks noChangeArrowheads="1"/>
          </p:cNvSpPr>
          <p:nvPr/>
        </p:nvSpPr>
        <p:spPr bwMode="gray">
          <a:xfrm>
            <a:off x="209304" y="4509120"/>
            <a:ext cx="3288828" cy="604837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19050">
            <a:solidFill>
              <a:srgbClr val="00808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/>
              <a:t>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.10</a:t>
            </a:r>
            <a:r>
              <a:rPr lang="pl-PL" sz="3200" baseline="30000" dirty="0" smtClean="0">
                <a:latin typeface="Times New Roman" pitchFamily="18" charset="0"/>
                <a:cs typeface="Times New Roman" pitchFamily="18" charset="0"/>
              </a:rPr>
              <a:t>-6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200" dirty="0">
                <a:latin typeface="Times New Roman" pitchFamily="18" charset="0"/>
                <a:cs typeface="Times New Roman" pitchFamily="18" charset="0"/>
              </a:rPr>
              <a:t>s.  </a:t>
            </a:r>
            <a:r>
              <a:rPr lang="pl-PL" sz="3200" dirty="0"/>
              <a:t>   </a:t>
            </a:r>
            <a:endParaRPr lang="en-US" sz="3200" dirty="0">
              <a:solidFill>
                <a:srgbClr val="2F22D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" name="AutoShape 54"/>
          <p:cNvSpPr>
            <a:spLocks noChangeArrowheads="1"/>
          </p:cNvSpPr>
          <p:nvPr/>
        </p:nvSpPr>
        <p:spPr bwMode="gray">
          <a:xfrm>
            <a:off x="244016" y="4582405"/>
            <a:ext cx="972103" cy="458266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A</a:t>
            </a:r>
          </a:p>
        </p:txBody>
      </p:sp>
      <p:sp>
        <p:nvSpPr>
          <p:cNvPr id="134" name="AutoShape 55"/>
          <p:cNvSpPr>
            <a:spLocks noChangeArrowheads="1"/>
          </p:cNvSpPr>
          <p:nvPr/>
        </p:nvSpPr>
        <p:spPr bwMode="gray">
          <a:xfrm>
            <a:off x="5377982" y="4582405"/>
            <a:ext cx="3288829" cy="604838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/>
              <a:t> 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.10</a:t>
            </a:r>
            <a:r>
              <a:rPr lang="pl-PL" sz="3200" baseline="30000" dirty="0" smtClean="0">
                <a:latin typeface="Times New Roman" pitchFamily="18" charset="0"/>
                <a:cs typeface="Times New Roman" pitchFamily="18" charset="0"/>
              </a:rPr>
              <a:t>-6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200" dirty="0">
                <a:latin typeface="Times New Roman" pitchFamily="18" charset="0"/>
                <a:cs typeface="Times New Roman" pitchFamily="18" charset="0"/>
              </a:rPr>
              <a:t>s. </a:t>
            </a:r>
            <a:r>
              <a:rPr lang="pl-PL" sz="3200" dirty="0"/>
              <a:t>   </a:t>
            </a:r>
            <a:endParaRPr lang="en-US" sz="3200" b="1" dirty="0">
              <a:solidFill>
                <a:srgbClr val="2F22DE"/>
              </a:solidFill>
              <a:latin typeface="VNI-Avo" pitchFamily="2" charset="0"/>
            </a:endParaRPr>
          </a:p>
        </p:txBody>
      </p:sp>
      <p:sp>
        <p:nvSpPr>
          <p:cNvPr id="135" name="AutoShape 56"/>
          <p:cNvSpPr>
            <a:spLocks noChangeArrowheads="1"/>
          </p:cNvSpPr>
          <p:nvPr/>
        </p:nvSpPr>
        <p:spPr bwMode="gray">
          <a:xfrm>
            <a:off x="5508104" y="4637174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B</a:t>
            </a:r>
          </a:p>
        </p:txBody>
      </p:sp>
      <p:sp>
        <p:nvSpPr>
          <p:cNvPr id="146" name="AutoShape 57"/>
          <p:cNvSpPr>
            <a:spLocks noChangeArrowheads="1"/>
          </p:cNvSpPr>
          <p:nvPr/>
        </p:nvSpPr>
        <p:spPr bwMode="gray">
          <a:xfrm>
            <a:off x="250156" y="5753654"/>
            <a:ext cx="3267266" cy="604838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.10</a:t>
            </a:r>
            <a:r>
              <a:rPr lang="pl-PL" sz="3200" baseline="30000" dirty="0" smtClean="0">
                <a:latin typeface="Times New Roman" pitchFamily="18" charset="0"/>
                <a:cs typeface="Times New Roman" pitchFamily="18" charset="0"/>
              </a:rPr>
              <a:t>-6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200" dirty="0">
                <a:latin typeface="Times New Roman" pitchFamily="18" charset="0"/>
                <a:cs typeface="Times New Roman" pitchFamily="18" charset="0"/>
              </a:rPr>
              <a:t>s.</a:t>
            </a:r>
            <a:r>
              <a:rPr lang="pl-PL" sz="3200" dirty="0"/>
              <a:t>    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7" name="AutoShape 58"/>
          <p:cNvSpPr>
            <a:spLocks noChangeArrowheads="1"/>
          </p:cNvSpPr>
          <p:nvPr/>
        </p:nvSpPr>
        <p:spPr bwMode="gray">
          <a:xfrm>
            <a:off x="301719" y="5808423"/>
            <a:ext cx="914400" cy="495300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C</a:t>
            </a:r>
          </a:p>
        </p:txBody>
      </p:sp>
      <p:sp>
        <p:nvSpPr>
          <p:cNvPr id="158" name="AutoShape 59"/>
          <p:cNvSpPr>
            <a:spLocks noChangeArrowheads="1"/>
          </p:cNvSpPr>
          <p:nvPr/>
        </p:nvSpPr>
        <p:spPr bwMode="gray">
          <a:xfrm>
            <a:off x="5436096" y="5755100"/>
            <a:ext cx="3268823" cy="604837"/>
          </a:xfrm>
          <a:prstGeom prst="roundRect">
            <a:avLst>
              <a:gd name="adj" fmla="val 10889"/>
            </a:avLst>
          </a:prstGeom>
          <a:solidFill>
            <a:srgbClr val="00FFFF"/>
          </a:solidFill>
          <a:ln w="22225">
            <a:solidFill>
              <a:schemeClr val="hlink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lIns="1097280" anchor="ctr"/>
          <a:lstStyle/>
          <a:p>
            <a:r>
              <a:rPr lang="en-US" sz="3200" dirty="0" smtClean="0"/>
              <a:t>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8/3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.10</a:t>
            </a:r>
            <a:r>
              <a:rPr lang="pl-PL" sz="3200" baseline="30000" dirty="0" smtClean="0">
                <a:latin typeface="Times New Roman" pitchFamily="18" charset="0"/>
                <a:cs typeface="Times New Roman" pitchFamily="18" charset="0"/>
              </a:rPr>
              <a:t>-6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200" dirty="0">
                <a:latin typeface="Times New Roman" pitchFamily="18" charset="0"/>
                <a:cs typeface="Times New Roman" pitchFamily="18" charset="0"/>
              </a:rPr>
              <a:t>s.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AutoShape 60"/>
          <p:cNvSpPr>
            <a:spLocks noChangeArrowheads="1"/>
          </p:cNvSpPr>
          <p:nvPr/>
        </p:nvSpPr>
        <p:spPr bwMode="gray">
          <a:xfrm>
            <a:off x="5508104" y="5808422"/>
            <a:ext cx="914400" cy="458251"/>
          </a:xfrm>
          <a:prstGeom prst="roundRect">
            <a:avLst>
              <a:gd name="adj" fmla="val 11921"/>
            </a:avLst>
          </a:prstGeom>
          <a:solidFill>
            <a:srgbClr val="3333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FF00"/>
                </a:solidFill>
                <a:latin typeface="Arial" charset="0"/>
              </a:rPr>
              <a:t>D</a:t>
            </a:r>
          </a:p>
        </p:txBody>
      </p:sp>
      <p:sp>
        <p:nvSpPr>
          <p:cNvPr id="15" name="Oval 14"/>
          <p:cNvSpPr/>
          <p:nvPr/>
        </p:nvSpPr>
        <p:spPr>
          <a:xfrm>
            <a:off x="5641268" y="4582306"/>
            <a:ext cx="648072" cy="58481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003050"/>
              </p:ext>
            </p:extLst>
          </p:nvPr>
        </p:nvGraphicFramePr>
        <p:xfrm>
          <a:off x="7308304" y="2852936"/>
          <a:ext cx="936104" cy="1060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5" name="Equation" r:id="rId6" imgW="368280" imgH="419040" progId="Equation.3">
                  <p:embed/>
                </p:oleObj>
              </mc:Choice>
              <mc:Fallback>
                <p:oleObj name="Equation" r:id="rId6" imgW="368280" imgH="419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304" y="2852936"/>
                        <a:ext cx="936104" cy="10601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Connector 15"/>
          <p:cNvCxnSpPr/>
          <p:nvPr/>
        </p:nvCxnSpPr>
        <p:spPr>
          <a:xfrm>
            <a:off x="931136" y="2080627"/>
            <a:ext cx="227271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50156" y="2564904"/>
            <a:ext cx="309770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381066" y="3501008"/>
            <a:ext cx="227271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7069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FFB3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</p:childTnLst>
        </p:cTn>
      </p:par>
    </p:tnLst>
    <p:bldLst>
      <p:bldP spid="74" grpId="0" animBg="1"/>
      <p:bldP spid="122" grpId="0" animBg="1"/>
      <p:bldP spid="123" grpId="0" animBg="1"/>
      <p:bldP spid="134" grpId="0" animBg="1"/>
      <p:bldP spid="135" grpId="0" animBg="1"/>
      <p:bldP spid="146" grpId="0" animBg="1"/>
      <p:bldP spid="147" grpId="0" animBg="1"/>
      <p:bldP spid="158" grpId="0" animBg="1"/>
      <p:bldP spid="159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56880" y="61769"/>
            <a:ext cx="4127089" cy="704960"/>
          </a:xfrm>
          <a:prstGeom prst="roundRect">
            <a:avLst/>
          </a:prstGeom>
          <a:solidFill>
            <a:srgbClr val="FFFFCC"/>
          </a:solidFill>
          <a:ln>
            <a:solidFill>
              <a:srgbClr val="3333FF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utoShape 46">
            <a:hlinkClick r:id="rId3" action="ppaction://hlinksldjump"/>
          </p:cNvPr>
          <p:cNvSpPr>
            <a:spLocks noChangeArrowheads="1"/>
          </p:cNvSpPr>
          <p:nvPr/>
        </p:nvSpPr>
        <p:spPr bwMode="gray">
          <a:xfrm>
            <a:off x="237596" y="836712"/>
            <a:ext cx="2642946" cy="508000"/>
          </a:xfrm>
          <a:prstGeom prst="roundRect">
            <a:avLst>
              <a:gd name="adj" fmla="val 50000"/>
            </a:avLst>
          </a:prstGeom>
          <a:solidFill>
            <a:srgbClr val="99FFCC"/>
          </a:solidFill>
          <a:ln w="28575" algn="ctr">
            <a:solidFill>
              <a:srgbClr val="3333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3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alt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50082" y="692696"/>
            <a:ext cx="58326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000" dirty="0" err="1">
                <a:latin typeface="Times New Roman" pitchFamily="18" charset="0"/>
                <a:cs typeface="Times New Roman" pitchFamily="18" charset="0"/>
              </a:rPr>
              <a:t>Sóng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 là </a:t>
            </a:r>
            <a:r>
              <a:rPr lang="fr-FR" sz="30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AutoShape 46">
            <a:hlinkClick r:id="rId3" action="ppaction://hlinksldjump"/>
          </p:cNvPr>
          <p:cNvSpPr>
            <a:spLocks noChangeArrowheads="1"/>
          </p:cNvSpPr>
          <p:nvPr/>
        </p:nvSpPr>
        <p:spPr bwMode="gray">
          <a:xfrm>
            <a:off x="228374" y="1484784"/>
            <a:ext cx="2642946" cy="508000"/>
          </a:xfrm>
          <a:prstGeom prst="roundRect">
            <a:avLst>
              <a:gd name="adj" fmla="val 50000"/>
            </a:avLst>
          </a:prstGeom>
          <a:solidFill>
            <a:srgbClr val="99FFCC"/>
          </a:solidFill>
          <a:ln w="28575" algn="ctr">
            <a:solidFill>
              <a:srgbClr val="3333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alt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9756" y="1992784"/>
            <a:ext cx="896448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+ Lan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là c = 3.10</a:t>
            </a:r>
            <a:r>
              <a:rPr lang="fr-FR" sz="3000" baseline="30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m/s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sóng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là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+ Là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sóng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sóng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dao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dao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pha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Sóng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sóng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kilômet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là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sóng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2860220"/>
              </p:ext>
            </p:extLst>
          </p:nvPr>
        </p:nvGraphicFramePr>
        <p:xfrm>
          <a:off x="5796136" y="3212976"/>
          <a:ext cx="1800200" cy="968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7" name="Equation" r:id="rId4" imgW="736600" imgH="419100" progId="Equation.3">
                  <p:embed/>
                </p:oleObj>
              </mc:Choice>
              <mc:Fallback>
                <p:oleObj name="Equation" r:id="rId4" imgW="7366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3212976"/>
                        <a:ext cx="1800200" cy="9688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2"/>
          <p:cNvSpPr txBox="1">
            <a:spLocks noChangeArrowheads="1"/>
          </p:cNvSpPr>
          <p:nvPr/>
        </p:nvSpPr>
        <p:spPr bwMode="white">
          <a:xfrm>
            <a:off x="225129" y="110251"/>
            <a:ext cx="4058840" cy="6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algn="l" eaLnBrk="1" hangingPunct="1"/>
            <a:r>
              <a:rPr lang="en-US" alt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SÓNG ĐIỆN TỪ 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1" grpId="0" animBg="1"/>
      <p:bldP spid="4" grpId="0"/>
      <p:bldP spid="23" grpId="0" animBg="1"/>
      <p:bldP spid="11" grpId="0"/>
      <p:bldP spid="14" grpId="0"/>
    </p:bldLst>
  </p:timing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cdb2004131l</Template>
  <TotalTime>1159</TotalTime>
  <Words>1149</Words>
  <Application>Microsoft Office PowerPoint</Application>
  <PresentationFormat>On-screen Show (4:3)</PresentationFormat>
  <Paragraphs>169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2_Custom Design</vt:lpstr>
      <vt:lpstr>Custom Design</vt:lpstr>
      <vt:lpstr>1_Custom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Admin</dc:creator>
  <cp:lastModifiedBy>Vip</cp:lastModifiedBy>
  <cp:revision>203</cp:revision>
  <dcterms:created xsi:type="dcterms:W3CDTF">2015-11-29T04:28:43Z</dcterms:created>
  <dcterms:modified xsi:type="dcterms:W3CDTF">2020-03-25T15:17:37Z</dcterms:modified>
</cp:coreProperties>
</file>